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2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2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2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2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2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2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2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2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2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0F5F0C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0365C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87CED4">
              <a:alpha val="2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254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5DC123">
              <a:alpha val="19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2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3632E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3632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hueOff val="105381"/>
              <a:satOff val="14341"/>
              <a:lumOff val="10801"/>
            </a:scheme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hueOff val="105381"/>
              <a:satOff val="14341"/>
              <a:lumOff val="10801"/>
            </a:schemeClr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45761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77C83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77C83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2387600" y="2298700"/>
            <a:ext cx="19621500" cy="46482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2387600" y="7073900"/>
            <a:ext cx="196215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0" algn="ctr">
              <a:spcBef>
                <a:spcPts val="0"/>
              </a:spcBef>
              <a:buSzTx/>
              <a:buNone/>
              <a:defRPr sz="4400"/>
            </a:lvl2pPr>
            <a:lvl3pPr marL="0" indent="0" algn="ctr">
              <a:spcBef>
                <a:spcPts val="0"/>
              </a:spcBef>
              <a:buSzTx/>
              <a:buNone/>
              <a:defRPr sz="4400"/>
            </a:lvl3pPr>
            <a:lvl4pPr marL="0" indent="0" algn="ctr">
              <a:spcBef>
                <a:spcPts val="0"/>
              </a:spcBef>
              <a:buSzTx/>
              <a:buNone/>
              <a:defRPr sz="4400"/>
            </a:lvl4pPr>
            <a:lvl5pPr marL="0" indent="0" algn="ctr">
              <a:spcBef>
                <a:spcPts val="0"/>
              </a:spcBef>
              <a:buSzTx/>
              <a:buNone/>
              <a:defRPr sz="4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xfrm>
            <a:off x="11955253" y="13004800"/>
            <a:ext cx="453238" cy="469900"/>
          </a:xfrm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/>
          <p:nvPr>
            <p:ph type="body" sz="quarter" idx="13"/>
          </p:nvPr>
        </p:nvSpPr>
        <p:spPr>
          <a:xfrm>
            <a:off x="2387600" y="8953500"/>
            <a:ext cx="19621500" cy="6858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b="1" sz="38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“Type a quote here.”"/>
          <p:cNvSpPr txBox="1"/>
          <p:nvPr>
            <p:ph type="body" sz="quarter" idx="14"/>
          </p:nvPr>
        </p:nvSpPr>
        <p:spPr>
          <a:xfrm>
            <a:off x="2387600" y="6007100"/>
            <a:ext cx="19621500" cy="9525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3400"/>
              </a:spcBef>
              <a:buSzTx/>
              <a:buNone/>
              <a:defRPr sz="5600"/>
            </a:lvl1pPr>
          </a:lstStyle>
          <a:p>
            <a:pPr/>
            <a:r>
              <a:t>“Type a quote here.”</a:t>
            </a:r>
          </a:p>
        </p:txBody>
      </p:sp>
      <p:sp>
        <p:nvSpPr>
          <p:cNvPr id="95" name="Slide Number"/>
          <p:cNvSpPr txBox="1"/>
          <p:nvPr>
            <p:ph type="sldNum" sz="quarter" idx="2"/>
          </p:nvPr>
        </p:nvSpPr>
        <p:spPr>
          <a:xfrm>
            <a:off x="11955253" y="13004800"/>
            <a:ext cx="453238" cy="469900"/>
          </a:xfrm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/>
          <p:nvPr>
            <p:ph type="pic" idx="13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lide Number"/>
          <p:cNvSpPr txBox="1"/>
          <p:nvPr>
            <p:ph type="sldNum" sz="quarter" idx="2"/>
          </p:nvPr>
        </p:nvSpPr>
        <p:spPr>
          <a:xfrm>
            <a:off x="11955253" y="13004800"/>
            <a:ext cx="453238" cy="469900"/>
          </a:xfrm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/>
          <p:nvPr>
            <p:ph type="sldNum" sz="quarter" idx="2"/>
          </p:nvPr>
        </p:nvSpPr>
        <p:spPr>
          <a:xfrm>
            <a:off x="11955253" y="13004800"/>
            <a:ext cx="453238" cy="469900"/>
          </a:xfrm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/>
          <p:nvPr>
            <p:ph type="pic" idx="13"/>
          </p:nvPr>
        </p:nvSpPr>
        <p:spPr>
          <a:xfrm>
            <a:off x="2933700" y="891704"/>
            <a:ext cx="18542000" cy="83185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itle Text"/>
          <p:cNvSpPr txBox="1"/>
          <p:nvPr>
            <p:ph type="title"/>
          </p:nvPr>
        </p:nvSpPr>
        <p:spPr>
          <a:xfrm>
            <a:off x="2387600" y="9448800"/>
            <a:ext cx="19621500" cy="20066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sz="quarter" idx="1"/>
          </p:nvPr>
        </p:nvSpPr>
        <p:spPr>
          <a:xfrm>
            <a:off x="2387600" y="11518900"/>
            <a:ext cx="19621500" cy="1714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0" algn="ctr">
              <a:spcBef>
                <a:spcPts val="0"/>
              </a:spcBef>
              <a:buSzTx/>
              <a:buNone/>
              <a:defRPr sz="4400"/>
            </a:lvl2pPr>
            <a:lvl3pPr marL="0" indent="0" algn="ctr">
              <a:spcBef>
                <a:spcPts val="0"/>
              </a:spcBef>
              <a:buSzTx/>
              <a:buNone/>
              <a:defRPr sz="4400"/>
            </a:lvl3pPr>
            <a:lvl4pPr marL="0" indent="0" algn="ctr">
              <a:spcBef>
                <a:spcPts val="0"/>
              </a:spcBef>
              <a:buSzTx/>
              <a:buNone/>
              <a:defRPr sz="4400"/>
            </a:lvl4pPr>
            <a:lvl5pPr marL="0" indent="0" algn="ctr">
              <a:spcBef>
                <a:spcPts val="0"/>
              </a:spcBef>
              <a:buSzTx/>
              <a:buNone/>
              <a:defRPr sz="4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xfrm>
            <a:off x="11955253" y="13004800"/>
            <a:ext cx="453238" cy="469900"/>
          </a:xfrm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/>
          <p:nvPr>
            <p:ph type="title"/>
          </p:nvPr>
        </p:nvSpPr>
        <p:spPr>
          <a:xfrm>
            <a:off x="2387600" y="4533900"/>
            <a:ext cx="19621500" cy="46482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xfrm>
            <a:off x="11955253" y="13004800"/>
            <a:ext cx="453238" cy="469900"/>
          </a:xfrm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/>
          <p:nvPr>
            <p:ph type="pic" sz="half" idx="13"/>
          </p:nvPr>
        </p:nvSpPr>
        <p:spPr>
          <a:xfrm>
            <a:off x="12496800" y="1068296"/>
            <a:ext cx="10223500" cy="115951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Title Text"/>
          <p:cNvSpPr txBox="1"/>
          <p:nvPr>
            <p:ph type="title"/>
          </p:nvPr>
        </p:nvSpPr>
        <p:spPr>
          <a:xfrm>
            <a:off x="1790700" y="1066800"/>
            <a:ext cx="10007600" cy="5626100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pPr/>
            <a:r>
              <a:t>Title Text</a:t>
            </a:r>
          </a:p>
        </p:txBody>
      </p:sp>
      <p:sp>
        <p:nvSpPr>
          <p:cNvPr id="40" name="Body Level One…"/>
          <p:cNvSpPr txBox="1"/>
          <p:nvPr>
            <p:ph type="body" sz="quarter" idx="1"/>
          </p:nvPr>
        </p:nvSpPr>
        <p:spPr>
          <a:xfrm>
            <a:off x="1790700" y="7035800"/>
            <a:ext cx="10007600" cy="5626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0" algn="ctr">
              <a:spcBef>
                <a:spcPts val="0"/>
              </a:spcBef>
              <a:buSzTx/>
              <a:buNone/>
              <a:defRPr sz="4400"/>
            </a:lvl2pPr>
            <a:lvl3pPr marL="0" indent="0" algn="ctr">
              <a:spcBef>
                <a:spcPts val="0"/>
              </a:spcBef>
              <a:buSzTx/>
              <a:buNone/>
              <a:defRPr sz="4400"/>
            </a:lvl3pPr>
            <a:lvl4pPr marL="0" indent="0" algn="ctr">
              <a:spcBef>
                <a:spcPts val="0"/>
              </a:spcBef>
              <a:buSzTx/>
              <a:buNone/>
              <a:defRPr sz="4400"/>
            </a:lvl4pPr>
            <a:lvl5pPr marL="0" indent="0" algn="ctr">
              <a:spcBef>
                <a:spcPts val="0"/>
              </a:spcBef>
              <a:buSzTx/>
              <a:buNone/>
              <a:defRPr sz="4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xfrm>
            <a:off x="11955253" y="13004800"/>
            <a:ext cx="453238" cy="469900"/>
          </a:xfrm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xfrm>
            <a:off x="11955253" y="13004800"/>
            <a:ext cx="453238" cy="469900"/>
          </a:xfrm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/>
          <p:nvPr>
            <p:ph type="pic" sz="half" idx="13"/>
          </p:nvPr>
        </p:nvSpPr>
        <p:spPr>
          <a:xfrm>
            <a:off x="12598400" y="3641951"/>
            <a:ext cx="10007600" cy="88519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Body Level One…"/>
          <p:cNvSpPr txBox="1"/>
          <p:nvPr>
            <p:ph type="body" sz="half" idx="1"/>
          </p:nvPr>
        </p:nvSpPr>
        <p:spPr>
          <a:xfrm>
            <a:off x="1790700" y="3644900"/>
            <a:ext cx="10007600" cy="8839200"/>
          </a:xfrm>
          <a:prstGeom prst="rect">
            <a:avLst/>
          </a:prstGeom>
        </p:spPr>
        <p:txBody>
          <a:bodyPr/>
          <a:lstStyle>
            <a:lvl1pPr marL="431800" indent="-431800">
              <a:spcBef>
                <a:spcPts val="5300"/>
              </a:spcBef>
              <a:defRPr sz="3800"/>
            </a:lvl1pPr>
            <a:lvl2pPr marL="863600" indent="-431800">
              <a:spcBef>
                <a:spcPts val="5300"/>
              </a:spcBef>
              <a:defRPr sz="3800"/>
            </a:lvl2pPr>
            <a:lvl3pPr marL="1295400" indent="-431800">
              <a:spcBef>
                <a:spcPts val="5300"/>
              </a:spcBef>
              <a:defRPr sz="3800"/>
            </a:lvl3pPr>
            <a:lvl4pPr marL="1727200" indent="-431800">
              <a:spcBef>
                <a:spcPts val="5300"/>
              </a:spcBef>
              <a:defRPr sz="3800"/>
            </a:lvl4pPr>
            <a:lvl5pPr marL="2159000" indent="-431800">
              <a:spcBef>
                <a:spcPts val="5300"/>
              </a:spcBef>
              <a:defRPr sz="3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/>
          <p:nvPr>
            <p:ph type="sldNum" sz="quarter" idx="2"/>
          </p:nvPr>
        </p:nvSpPr>
        <p:spPr>
          <a:xfrm>
            <a:off x="11955253" y="13004800"/>
            <a:ext cx="453238" cy="469900"/>
          </a:xfrm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/>
          <p:nvPr>
            <p:ph type="body" idx="1"/>
          </p:nvPr>
        </p:nvSpPr>
        <p:spPr>
          <a:xfrm>
            <a:off x="1790700" y="1790700"/>
            <a:ext cx="20815300" cy="101473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/>
          <p:nvPr>
            <p:ph type="sldNum" sz="quarter" idx="2"/>
          </p:nvPr>
        </p:nvSpPr>
        <p:spPr>
          <a:xfrm>
            <a:off x="11955253" y="13004800"/>
            <a:ext cx="453238" cy="469900"/>
          </a:xfrm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/>
          <p:nvPr>
            <p:ph type="pic" sz="quarter" idx="13"/>
          </p:nvPr>
        </p:nvSpPr>
        <p:spPr>
          <a:xfrm>
            <a:off x="12496800" y="7162800"/>
            <a:ext cx="10185400" cy="5486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Image"/>
          <p:cNvSpPr/>
          <p:nvPr>
            <p:ph type="pic" sz="quarter" idx="14"/>
          </p:nvPr>
        </p:nvSpPr>
        <p:spPr>
          <a:xfrm>
            <a:off x="12496800" y="1066800"/>
            <a:ext cx="10185400" cy="5486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Image"/>
          <p:cNvSpPr/>
          <p:nvPr>
            <p:ph type="pic" sz="half" idx="15"/>
          </p:nvPr>
        </p:nvSpPr>
        <p:spPr>
          <a:xfrm>
            <a:off x="1701800" y="1071716"/>
            <a:ext cx="10185400" cy="115824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lide Number"/>
          <p:cNvSpPr txBox="1"/>
          <p:nvPr>
            <p:ph type="sldNum" sz="quarter" idx="2"/>
          </p:nvPr>
        </p:nvSpPr>
        <p:spPr>
          <a:xfrm>
            <a:off x="11955253" y="13004800"/>
            <a:ext cx="453238" cy="469900"/>
          </a:xfrm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1790700" y="571500"/>
            <a:ext cx="20815300" cy="2984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1790700" y="3644900"/>
            <a:ext cx="20815300" cy="8839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1955253" y="13004799"/>
            <a:ext cx="453238" cy="4699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>
              <a:defRPr sz="2400"/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  <p:transition xmlns:p14="http://schemas.microsoft.com/office/powerpoint/2010/main" spd="med" advClick="1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609600" marR="0" indent="-6096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1pPr>
      <a:lvl2pPr marL="1219200" marR="0" indent="-6096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2pPr>
      <a:lvl3pPr marL="1828800" marR="0" indent="-6096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3pPr>
      <a:lvl4pPr marL="2438400" marR="0" indent="-6096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4pPr>
      <a:lvl5pPr marL="3048000" marR="0" indent="-6096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5pPr>
      <a:lvl6pPr marL="3657600" marR="0" indent="-6096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6pPr>
      <a:lvl7pPr marL="4267200" marR="0" indent="-6096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7pPr>
      <a:lvl8pPr marL="4876800" marR="0" indent="-6096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8pPr>
      <a:lvl9pPr marL="5486400" marR="0" indent="-6096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tif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8" Type="http://schemas.openxmlformats.org/officeDocument/2006/relationships/image" Target="../media/image17.png"/><Relationship Id="rId9" Type="http://schemas.openxmlformats.org/officeDocument/2006/relationships/image" Target="../media/image18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tif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tif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tif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tif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tif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tif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tif"/><Relationship Id="rId3" Type="http://schemas.openxmlformats.org/officeDocument/2006/relationships/image" Target="../media/image14.tif"/><Relationship Id="rId4" Type="http://schemas.openxmlformats.org/officeDocument/2006/relationships/image" Target="../media/image15.tif"/><Relationship Id="rId5" Type="http://schemas.openxmlformats.org/officeDocument/2006/relationships/image" Target="../media/image16.tif"/><Relationship Id="rId6" Type="http://schemas.openxmlformats.org/officeDocument/2006/relationships/image" Target="../media/image17.tif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tif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2.tif"/><Relationship Id="rId7" Type="http://schemas.openxmlformats.org/officeDocument/2006/relationships/image" Target="../media/image3.tif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tif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5.tif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标题 1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个人投资者之路</a:t>
            </a:r>
          </a:p>
        </p:txBody>
      </p:sp>
      <p:sp>
        <p:nvSpPr>
          <p:cNvPr id="120" name="副标题 2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标题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个人投资者应该掌握的知识模型</a:t>
            </a:r>
          </a:p>
        </p:txBody>
      </p:sp>
      <p:pic>
        <p:nvPicPr>
          <p:cNvPr id="166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15265" t="0" r="25858" b="0"/>
          <a:stretch>
            <a:fillRect/>
          </a:stretch>
        </p:blipFill>
        <p:spPr>
          <a:xfrm>
            <a:off x="1079069" y="5043026"/>
            <a:ext cx="12178340" cy="736986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75" name="Group"/>
          <p:cNvGrpSpPr/>
          <p:nvPr/>
        </p:nvGrpSpPr>
        <p:grpSpPr>
          <a:xfrm>
            <a:off x="14591974" y="4258171"/>
            <a:ext cx="9437144" cy="8145751"/>
            <a:chOff x="0" y="0"/>
            <a:chExt cx="9437143" cy="8145749"/>
          </a:xfrm>
        </p:grpSpPr>
        <p:sp>
          <p:nvSpPr>
            <p:cNvPr id="167" name="Shape"/>
            <p:cNvSpPr/>
            <p:nvPr/>
          </p:nvSpPr>
          <p:spPr>
            <a:xfrm>
              <a:off x="0" y="6239190"/>
              <a:ext cx="9437144" cy="19065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528" y="0"/>
                  </a:moveTo>
                  <a:lnTo>
                    <a:pt x="19114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2528" y="0"/>
                  </a:lnTo>
                  <a:close/>
                </a:path>
              </a:pathLst>
            </a:custGeom>
            <a:solidFill>
              <a:srgbClr val="EFA92D"/>
            </a:solidFill>
            <a:ln w="12700" cap="flat">
              <a:noFill/>
              <a:miter lim="400000"/>
            </a:ln>
            <a:effectLst/>
          </p:spPr>
          <p:txBody>
            <a:bodyPr wrap="square" lIns="101600" tIns="101600" rIns="101600" bIns="101600" numCol="1" anchor="ctr">
              <a:noAutofit/>
            </a:bodyPr>
            <a:lstStyle/>
            <a:p>
              <a:pPr algn="l" defTabSz="1651000">
                <a:defRPr sz="64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68" name="Shape"/>
            <p:cNvSpPr/>
            <p:nvPr/>
          </p:nvSpPr>
          <p:spPr>
            <a:xfrm>
              <a:off x="1078750" y="4339432"/>
              <a:ext cx="7299506" cy="19365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21600" y="21572"/>
                  </a:lnTo>
                  <a:lnTo>
                    <a:pt x="18221" y="0"/>
                  </a:lnTo>
                  <a:lnTo>
                    <a:pt x="3321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67A2E"/>
            </a:solidFill>
            <a:ln w="12700" cap="flat">
              <a:noFill/>
              <a:miter lim="400000"/>
            </a:ln>
            <a:effectLst/>
          </p:spPr>
          <p:txBody>
            <a:bodyPr wrap="square" lIns="101600" tIns="101600" rIns="101600" bIns="101600" numCol="1" anchor="ctr">
              <a:noAutofit/>
            </a:bodyPr>
            <a:lstStyle/>
            <a:p>
              <a:pPr algn="l" defTabSz="1651000">
                <a:defRPr sz="64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69" name="Shape"/>
            <p:cNvSpPr/>
            <p:nvPr/>
          </p:nvSpPr>
          <p:spPr>
            <a:xfrm>
              <a:off x="2177071" y="2470961"/>
              <a:ext cx="5088521" cy="19052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4683" y="213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6873" y="0"/>
                  </a:lnTo>
                  <a:lnTo>
                    <a:pt x="4683" y="213"/>
                  </a:lnTo>
                  <a:close/>
                </a:path>
              </a:pathLst>
            </a:custGeom>
            <a:solidFill>
              <a:srgbClr val="F96730"/>
            </a:solidFill>
            <a:ln w="12700" cap="flat">
              <a:noFill/>
              <a:miter lim="400000"/>
            </a:ln>
            <a:effectLst/>
          </p:spPr>
          <p:txBody>
            <a:bodyPr wrap="square" lIns="101600" tIns="101600" rIns="101600" bIns="101600" numCol="1" anchor="ctr">
              <a:noAutofit/>
            </a:bodyPr>
            <a:lstStyle/>
            <a:p>
              <a:pPr algn="l" defTabSz="1651000">
                <a:defRPr sz="64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70" name="Triangle"/>
            <p:cNvSpPr/>
            <p:nvPr/>
          </p:nvSpPr>
          <p:spPr>
            <a:xfrm>
              <a:off x="3265821" y="0"/>
              <a:ext cx="2910015" cy="25086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8" y="0"/>
                  </a:moveTo>
                  <a:lnTo>
                    <a:pt x="21600" y="21540"/>
                  </a:lnTo>
                  <a:lnTo>
                    <a:pt x="0" y="21600"/>
                  </a:lnTo>
                  <a:lnTo>
                    <a:pt x="10808" y="0"/>
                  </a:lnTo>
                  <a:close/>
                </a:path>
              </a:pathLst>
            </a:custGeom>
            <a:solidFill>
              <a:srgbClr val="F8553B"/>
            </a:solidFill>
            <a:ln w="12700" cap="flat">
              <a:noFill/>
              <a:miter lim="400000"/>
            </a:ln>
            <a:effectLst/>
          </p:spPr>
          <p:txBody>
            <a:bodyPr wrap="square" lIns="101600" tIns="101600" rIns="101600" bIns="101600" numCol="1" anchor="ctr">
              <a:noAutofit/>
            </a:bodyPr>
            <a:lstStyle/>
            <a:p>
              <a:pPr algn="l" defTabSz="1651000">
                <a:defRPr sz="64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71" name="法律    心理学    系统性思维    逻辑学"/>
            <p:cNvSpPr/>
            <p:nvPr/>
          </p:nvSpPr>
          <p:spPr>
            <a:xfrm>
              <a:off x="1320219" y="7007521"/>
              <a:ext cx="6816568" cy="8555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01600" tIns="101600" rIns="101600" bIns="101600" numCol="1" anchor="ctr">
              <a:noAutofit/>
            </a:bodyPr>
            <a:lstStyle>
              <a:lvl1pPr defTabSz="1651000">
                <a:defRPr b="1" cap="all" sz="3000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法律    心理学    系统性思维    逻辑学</a:t>
              </a:r>
            </a:p>
          </p:txBody>
        </p:sp>
        <p:sp>
          <p:nvSpPr>
            <p:cNvPr id="172" name="宏观经济学 微观经济学 应用经济学"/>
            <p:cNvSpPr/>
            <p:nvPr/>
          </p:nvSpPr>
          <p:spPr>
            <a:xfrm>
              <a:off x="1364769" y="5014578"/>
              <a:ext cx="6816568" cy="9612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01600" tIns="101600" rIns="101600" bIns="101600" numCol="1" anchor="ctr">
              <a:noAutofit/>
            </a:bodyPr>
            <a:lstStyle>
              <a:lvl1pPr defTabSz="1651000">
                <a:defRPr b="1" cap="all" sz="3000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宏观经济学 微观经济学 应用经济学</a:t>
              </a:r>
            </a:p>
          </p:txBody>
        </p:sp>
        <p:sp>
          <p:nvSpPr>
            <p:cNvPr id="173" name="会计学"/>
            <p:cNvSpPr/>
            <p:nvPr/>
          </p:nvSpPr>
          <p:spPr>
            <a:xfrm>
              <a:off x="1310288" y="2973876"/>
              <a:ext cx="6816568" cy="89946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01600" tIns="101600" rIns="101600" bIns="101600" numCol="1" anchor="ctr">
              <a:noAutofit/>
            </a:bodyPr>
            <a:lstStyle>
              <a:lvl1pPr defTabSz="1651000">
                <a:defRPr b="1" cap="all" sz="3000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会计学</a:t>
              </a:r>
            </a:p>
          </p:txBody>
        </p:sp>
        <p:sp>
          <p:nvSpPr>
            <p:cNvPr id="174" name="投资分析"/>
            <p:cNvSpPr/>
            <p:nvPr/>
          </p:nvSpPr>
          <p:spPr>
            <a:xfrm>
              <a:off x="1320219" y="1243911"/>
              <a:ext cx="6816568" cy="106466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01600" tIns="101600" rIns="101600" bIns="101600" numCol="1" anchor="ctr">
              <a:noAutofit/>
            </a:bodyPr>
            <a:lstStyle>
              <a:lvl1pPr defTabSz="1651000">
                <a:defRPr b="1" cap="all" sz="3000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投资分析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6" name="Group"/>
          <p:cNvGrpSpPr/>
          <p:nvPr/>
        </p:nvGrpSpPr>
        <p:grpSpPr>
          <a:xfrm>
            <a:off x="2866351" y="3253984"/>
            <a:ext cx="16618642" cy="9621032"/>
            <a:chOff x="0" y="0"/>
            <a:chExt cx="16618641" cy="9621031"/>
          </a:xfrm>
        </p:grpSpPr>
        <p:sp>
          <p:nvSpPr>
            <p:cNvPr id="177" name="直接连接符 4"/>
            <p:cNvSpPr/>
            <p:nvPr/>
          </p:nvSpPr>
          <p:spPr>
            <a:xfrm flipH="1">
              <a:off x="1642158" y="292874"/>
              <a:ext cx="1" cy="8772630"/>
            </a:xfrm>
            <a:prstGeom prst="line">
              <a:avLst/>
            </a:prstGeom>
            <a:noFill/>
            <a:ln w="12700" cap="flat">
              <a:solidFill>
                <a:srgbClr val="5B9BD5"/>
              </a:solidFill>
              <a:prstDash val="solid"/>
              <a:miter lim="800000"/>
              <a:head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effectLst>
                    <a:outerShdw sx="100000" sy="100000" kx="0" ky="0" algn="b" rotWithShape="0" blurRad="25400" dist="23998" dir="2700000">
                      <a:srgbClr val="000000">
                        <a:alpha val="31034"/>
                      </a:srgbClr>
                    </a:outerShdw>
                  </a:effectLst>
                </a:defRPr>
              </a:pPr>
            </a:p>
          </p:txBody>
        </p:sp>
        <p:sp>
          <p:nvSpPr>
            <p:cNvPr id="178" name="直接连接符 6"/>
            <p:cNvSpPr/>
            <p:nvPr/>
          </p:nvSpPr>
          <p:spPr>
            <a:xfrm>
              <a:off x="1642158" y="9065504"/>
              <a:ext cx="14976484" cy="1"/>
            </a:xfrm>
            <a:prstGeom prst="line">
              <a:avLst/>
            </a:prstGeom>
            <a:noFill/>
            <a:ln w="12700" cap="flat">
              <a:solidFill>
                <a:srgbClr val="5B9BD5"/>
              </a:solidFill>
              <a:prstDash val="solid"/>
              <a:miter lim="8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effectLst>
                    <a:outerShdw sx="100000" sy="100000" kx="0" ky="0" algn="b" rotWithShape="0" blurRad="25400" dist="23998" dir="2700000">
                      <a:srgbClr val="000000">
                        <a:alpha val="31034"/>
                      </a:srgbClr>
                    </a:outerShdw>
                  </a:effectLst>
                </a:defRPr>
              </a:pPr>
            </a:p>
          </p:txBody>
        </p:sp>
        <p:sp>
          <p:nvSpPr>
            <p:cNvPr id="179" name="直接连接符 9"/>
            <p:cNvSpPr/>
            <p:nvPr/>
          </p:nvSpPr>
          <p:spPr>
            <a:xfrm flipV="1">
              <a:off x="2008780" y="6963902"/>
              <a:ext cx="9086058" cy="1797352"/>
            </a:xfrm>
            <a:prstGeom prst="line">
              <a:avLst/>
            </a:prstGeom>
            <a:noFill/>
            <a:ln w="12700" cap="flat">
              <a:solidFill>
                <a:srgbClr val="5B9BD5"/>
              </a:solidFill>
              <a:prstDash val="solid"/>
              <a:miter lim="8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effectLst>
                    <a:outerShdw sx="100000" sy="100000" kx="0" ky="0" algn="b" rotWithShape="0" blurRad="25400" dist="23998" dir="2700000">
                      <a:srgbClr val="000000">
                        <a:alpha val="31034"/>
                      </a:srgbClr>
                    </a:outerShdw>
                  </a:effectLst>
                </a:defRPr>
              </a:pPr>
            </a:p>
          </p:txBody>
        </p:sp>
        <p:sp>
          <p:nvSpPr>
            <p:cNvPr id="180" name="任意多边形: 形状 11"/>
            <p:cNvSpPr/>
            <p:nvPr/>
          </p:nvSpPr>
          <p:spPr>
            <a:xfrm>
              <a:off x="4144357" y="292876"/>
              <a:ext cx="8716411" cy="79739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1744" y="21102"/>
                    <a:pt x="3489" y="20604"/>
                    <a:pt x="5133" y="19681"/>
                  </a:cubicBezTo>
                  <a:cubicBezTo>
                    <a:pt x="6778" y="18758"/>
                    <a:pt x="8000" y="17817"/>
                    <a:pt x="9867" y="16063"/>
                  </a:cubicBezTo>
                  <a:cubicBezTo>
                    <a:pt x="11733" y="14309"/>
                    <a:pt x="14644" y="11293"/>
                    <a:pt x="16333" y="9155"/>
                  </a:cubicBezTo>
                  <a:cubicBezTo>
                    <a:pt x="18022" y="7017"/>
                    <a:pt x="19122" y="4760"/>
                    <a:pt x="20000" y="3235"/>
                  </a:cubicBezTo>
                  <a:cubicBezTo>
                    <a:pt x="20878" y="1709"/>
                    <a:pt x="21600" y="0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ED7D31"/>
              </a:solidFill>
              <a:prstDash val="solid"/>
              <a:miter lim="800000"/>
            </a:ln>
            <a:effectLst>
              <a:outerShdw sx="100000" sy="100000" kx="0" ky="0" algn="b" rotWithShape="0" blurRad="76200" dist="0" dir="18900000">
                <a:srgbClr val="000000">
                  <a:alpha val="8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effectLst>
                    <a:outerShdw sx="100000" sy="100000" kx="0" ky="0" algn="b" rotWithShape="0" blurRad="25400" dist="23998" dir="2700000">
                      <a:srgbClr val="000000">
                        <a:alpha val="31034"/>
                      </a:srgbClr>
                    </a:outerShdw>
                  </a:effectLst>
                  <a:latin typeface="微软雅黑"/>
                  <a:ea typeface="微软雅黑"/>
                  <a:cs typeface="微软雅黑"/>
                  <a:sym typeface="微软雅黑"/>
                </a:defRPr>
              </a:pPr>
            </a:p>
          </p:txBody>
        </p:sp>
        <p:sp>
          <p:nvSpPr>
            <p:cNvPr id="181" name="直接连接符 16"/>
            <p:cNvSpPr/>
            <p:nvPr/>
          </p:nvSpPr>
          <p:spPr>
            <a:xfrm flipH="1">
              <a:off x="1633002" y="8266841"/>
              <a:ext cx="2511355" cy="1"/>
            </a:xfrm>
            <a:prstGeom prst="line">
              <a:avLst/>
            </a:prstGeom>
            <a:noFill/>
            <a:ln w="12700" cap="flat">
              <a:solidFill>
                <a:srgbClr val="5B9BD5"/>
              </a:solidFill>
              <a:prstDash val="dash"/>
              <a:miter lim="8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effectLst>
                    <a:outerShdw sx="100000" sy="100000" kx="0" ky="0" algn="b" rotWithShape="0" blurRad="25400" dist="23998" dir="2700000">
                      <a:srgbClr val="000000">
                        <a:alpha val="31034"/>
                      </a:srgbClr>
                    </a:outerShdw>
                  </a:effectLst>
                </a:defRPr>
              </a:pPr>
            </a:p>
          </p:txBody>
        </p:sp>
        <p:sp>
          <p:nvSpPr>
            <p:cNvPr id="182" name="直接连接符 17"/>
            <p:cNvSpPr/>
            <p:nvPr/>
          </p:nvSpPr>
          <p:spPr>
            <a:xfrm flipH="1" flipV="1">
              <a:off x="1642158" y="6963904"/>
              <a:ext cx="9495494" cy="1"/>
            </a:xfrm>
            <a:prstGeom prst="line">
              <a:avLst/>
            </a:prstGeom>
            <a:noFill/>
            <a:ln w="12700" cap="flat">
              <a:solidFill>
                <a:srgbClr val="5B9BD5"/>
              </a:solidFill>
              <a:prstDash val="dash"/>
              <a:miter lim="8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effectLst>
                    <a:outerShdw sx="100000" sy="100000" kx="0" ky="0" algn="b" rotWithShape="0" blurRad="25400" dist="23998" dir="2700000">
                      <a:srgbClr val="000000">
                        <a:alpha val="31034"/>
                      </a:srgbClr>
                    </a:outerShdw>
                  </a:effectLst>
                </a:defRPr>
              </a:pPr>
            </a:p>
          </p:txBody>
        </p:sp>
        <p:sp>
          <p:nvSpPr>
            <p:cNvPr id="183" name="文本框 22"/>
            <p:cNvSpPr txBox="1"/>
            <p:nvPr/>
          </p:nvSpPr>
          <p:spPr>
            <a:xfrm>
              <a:off x="182115" y="7627473"/>
              <a:ext cx="1400465" cy="6984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0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pPr/>
              <a:r>
                <a:t>30w</a:t>
              </a:r>
            </a:p>
          </p:txBody>
        </p:sp>
        <p:sp>
          <p:nvSpPr>
            <p:cNvPr id="184" name="文本框 23"/>
            <p:cNvSpPr txBox="1"/>
            <p:nvPr/>
          </p:nvSpPr>
          <p:spPr>
            <a:xfrm>
              <a:off x="182113" y="6015237"/>
              <a:ext cx="1400465" cy="13170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0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pPr/>
              <a:r>
                <a:t>100w</a:t>
              </a:r>
            </a:p>
          </p:txBody>
        </p:sp>
        <p:sp>
          <p:nvSpPr>
            <p:cNvPr id="185" name="文本框 24"/>
            <p:cNvSpPr txBox="1"/>
            <p:nvPr/>
          </p:nvSpPr>
          <p:spPr>
            <a:xfrm>
              <a:off x="27504" y="3987601"/>
              <a:ext cx="1550489" cy="13170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0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pPr/>
              <a:r>
                <a:t>1000w</a:t>
              </a:r>
            </a:p>
          </p:txBody>
        </p:sp>
        <p:sp>
          <p:nvSpPr>
            <p:cNvPr id="186" name="直接连接符 25"/>
            <p:cNvSpPr/>
            <p:nvPr/>
          </p:nvSpPr>
          <p:spPr>
            <a:xfrm flipH="1" flipV="1">
              <a:off x="1633002" y="4938368"/>
              <a:ext cx="7867075" cy="1"/>
            </a:xfrm>
            <a:prstGeom prst="line">
              <a:avLst/>
            </a:prstGeom>
            <a:noFill/>
            <a:ln w="12700" cap="flat">
              <a:solidFill>
                <a:srgbClr val="5B9BD5"/>
              </a:solidFill>
              <a:prstDash val="dash"/>
              <a:miter lim="8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effectLst>
                    <a:outerShdw sx="100000" sy="100000" kx="0" ky="0" algn="b" rotWithShape="0" blurRad="25400" dist="23998" dir="2700000">
                      <a:srgbClr val="000000">
                        <a:alpha val="31034"/>
                      </a:srgbClr>
                    </a:outerShdw>
                  </a:effectLst>
                </a:defRPr>
              </a:pPr>
            </a:p>
          </p:txBody>
        </p:sp>
        <p:sp>
          <p:nvSpPr>
            <p:cNvPr id="187" name="直接连接符 29"/>
            <p:cNvSpPr/>
            <p:nvPr/>
          </p:nvSpPr>
          <p:spPr>
            <a:xfrm>
              <a:off x="7251465" y="6963904"/>
              <a:ext cx="1" cy="2101600"/>
            </a:xfrm>
            <a:prstGeom prst="line">
              <a:avLst/>
            </a:prstGeom>
            <a:noFill/>
            <a:ln w="12700" cap="flat">
              <a:solidFill>
                <a:srgbClr val="5B9BD5"/>
              </a:solidFill>
              <a:prstDash val="sysDash"/>
              <a:miter lim="8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effectLst>
                    <a:outerShdw sx="100000" sy="100000" kx="0" ky="0" algn="b" rotWithShape="0" blurRad="25400" dist="23998" dir="2700000">
                      <a:srgbClr val="000000">
                        <a:alpha val="31034"/>
                      </a:srgbClr>
                    </a:outerShdw>
                  </a:effectLst>
                </a:defRPr>
              </a:pPr>
            </a:p>
          </p:txBody>
        </p:sp>
        <p:sp>
          <p:nvSpPr>
            <p:cNvPr id="188" name="直接连接符 31"/>
            <p:cNvSpPr/>
            <p:nvPr/>
          </p:nvSpPr>
          <p:spPr>
            <a:xfrm>
              <a:off x="4144356" y="8266840"/>
              <a:ext cx="1" cy="798664"/>
            </a:xfrm>
            <a:prstGeom prst="line">
              <a:avLst/>
            </a:prstGeom>
            <a:noFill/>
            <a:ln w="12700" cap="flat">
              <a:solidFill>
                <a:srgbClr val="5B9BD5"/>
              </a:solidFill>
              <a:prstDash val="sysDash"/>
              <a:miter lim="8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effectLst>
                    <a:outerShdw sx="100000" sy="100000" kx="0" ky="0" algn="b" rotWithShape="0" blurRad="25400" dist="23998" dir="2700000">
                      <a:srgbClr val="000000">
                        <a:alpha val="31034"/>
                      </a:srgbClr>
                    </a:outerShdw>
                  </a:effectLst>
                </a:defRPr>
              </a:pPr>
            </a:p>
          </p:txBody>
        </p:sp>
        <p:sp>
          <p:nvSpPr>
            <p:cNvPr id="189" name="文本框 32"/>
            <p:cNvSpPr txBox="1"/>
            <p:nvPr/>
          </p:nvSpPr>
          <p:spPr>
            <a:xfrm>
              <a:off x="1092226" y="8770591"/>
              <a:ext cx="1420621" cy="8081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t>20</a:t>
              </a:r>
              <a:r>
                <a:t>岁</a:t>
              </a:r>
            </a:p>
          </p:txBody>
        </p:sp>
        <p:sp>
          <p:nvSpPr>
            <p:cNvPr id="190" name="文本框 33"/>
            <p:cNvSpPr txBox="1"/>
            <p:nvPr/>
          </p:nvSpPr>
          <p:spPr>
            <a:xfrm>
              <a:off x="3698294" y="8770591"/>
              <a:ext cx="1420620" cy="8081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t>30</a:t>
              </a:r>
              <a:r>
                <a:t>岁</a:t>
              </a:r>
            </a:p>
          </p:txBody>
        </p:sp>
        <p:sp>
          <p:nvSpPr>
            <p:cNvPr id="191" name="文本框 34"/>
            <p:cNvSpPr txBox="1"/>
            <p:nvPr/>
          </p:nvSpPr>
          <p:spPr>
            <a:xfrm>
              <a:off x="6724464" y="8812858"/>
              <a:ext cx="1420621" cy="8081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t>40</a:t>
              </a:r>
              <a:r>
                <a:t>岁</a:t>
              </a:r>
            </a:p>
          </p:txBody>
        </p:sp>
        <p:sp>
          <p:nvSpPr>
            <p:cNvPr id="192" name="文本框 35"/>
            <p:cNvSpPr txBox="1"/>
            <p:nvPr/>
          </p:nvSpPr>
          <p:spPr>
            <a:xfrm>
              <a:off x="10592326" y="8812858"/>
              <a:ext cx="1420620" cy="8081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t>60</a:t>
              </a:r>
              <a:r>
                <a:t>岁</a:t>
              </a:r>
            </a:p>
          </p:txBody>
        </p:sp>
        <p:sp>
          <p:nvSpPr>
            <p:cNvPr id="193" name="直接连接符 36"/>
            <p:cNvSpPr/>
            <p:nvPr/>
          </p:nvSpPr>
          <p:spPr>
            <a:xfrm>
              <a:off x="11137649" y="6963904"/>
              <a:ext cx="1" cy="2101600"/>
            </a:xfrm>
            <a:prstGeom prst="line">
              <a:avLst/>
            </a:prstGeom>
            <a:noFill/>
            <a:ln w="12700" cap="flat">
              <a:solidFill>
                <a:srgbClr val="5B9BD5"/>
              </a:solidFill>
              <a:prstDash val="sysDash"/>
              <a:miter lim="8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effectLst>
                    <a:outerShdw sx="100000" sy="100000" kx="0" ky="0" algn="b" rotWithShape="0" blurRad="25400" dist="23998" dir="2700000">
                      <a:srgbClr val="000000">
                        <a:alpha val="31034"/>
                      </a:srgbClr>
                    </a:outerShdw>
                  </a:effectLst>
                </a:defRPr>
              </a:pPr>
            </a:p>
          </p:txBody>
        </p:sp>
        <p:sp>
          <p:nvSpPr>
            <p:cNvPr id="194" name="任意多边形: 形状 41"/>
            <p:cNvSpPr/>
            <p:nvPr/>
          </p:nvSpPr>
          <p:spPr>
            <a:xfrm>
              <a:off x="11174314" y="6969538"/>
              <a:ext cx="3446241" cy="20349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02" fill="norm" stroke="1" extrusionOk="0">
                  <a:moveTo>
                    <a:pt x="0" y="0"/>
                  </a:moveTo>
                  <a:cubicBezTo>
                    <a:pt x="1714" y="3422"/>
                    <a:pt x="3428" y="6844"/>
                    <a:pt x="6089" y="10133"/>
                  </a:cubicBezTo>
                  <a:cubicBezTo>
                    <a:pt x="8751" y="13422"/>
                    <a:pt x="13385" y="17867"/>
                    <a:pt x="15970" y="19733"/>
                  </a:cubicBezTo>
                  <a:cubicBezTo>
                    <a:pt x="18555" y="21600"/>
                    <a:pt x="20078" y="21467"/>
                    <a:pt x="21600" y="21333"/>
                  </a:cubicBezTo>
                </a:path>
              </a:pathLst>
            </a:custGeom>
            <a:noFill/>
            <a:ln w="25400" cap="flat">
              <a:solidFill>
                <a:srgbClr val="42719B"/>
              </a:solidFill>
              <a:prstDash val="solid"/>
              <a:miter lim="800000"/>
            </a:ln>
            <a:effectLst>
              <a:outerShdw sx="100000" sy="100000" kx="0" ky="0" algn="b" rotWithShape="0" blurRad="76200" dist="0" dir="18900000">
                <a:srgbClr val="000000">
                  <a:alpha val="8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effectLst>
                    <a:outerShdw sx="100000" sy="100000" kx="0" ky="0" algn="b" rotWithShape="0" blurRad="25400" dist="23998" dir="2700000">
                      <a:srgbClr val="000000">
                        <a:alpha val="31034"/>
                      </a:srgbClr>
                    </a:outerShdw>
                  </a:effectLst>
                  <a:latin typeface="微软雅黑"/>
                  <a:ea typeface="微软雅黑"/>
                  <a:cs typeface="微软雅黑"/>
                  <a:sym typeface="微软雅黑"/>
                </a:defRPr>
              </a:pPr>
            </a:p>
          </p:txBody>
        </p:sp>
        <p:sp>
          <p:nvSpPr>
            <p:cNvPr id="195" name="文本框 42"/>
            <p:cNvSpPr txBox="1"/>
            <p:nvPr/>
          </p:nvSpPr>
          <p:spPr>
            <a:xfrm>
              <a:off x="13881239" y="8770591"/>
              <a:ext cx="1420620" cy="8081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t>80</a:t>
              </a:r>
              <a:r>
                <a:t>岁</a:t>
              </a:r>
            </a:p>
          </p:txBody>
        </p:sp>
        <p:sp>
          <p:nvSpPr>
            <p:cNvPr id="196" name="文本框 44"/>
            <p:cNvSpPr txBox="1"/>
            <p:nvPr/>
          </p:nvSpPr>
          <p:spPr>
            <a:xfrm>
              <a:off x="0" y="1821601"/>
              <a:ext cx="1550489" cy="13170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0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pPr/>
              <a:r>
                <a:t>3000w</a:t>
              </a:r>
            </a:p>
          </p:txBody>
        </p:sp>
        <p:sp>
          <p:nvSpPr>
            <p:cNvPr id="197" name="直接连接符 45"/>
            <p:cNvSpPr/>
            <p:nvPr/>
          </p:nvSpPr>
          <p:spPr>
            <a:xfrm flipH="1" flipV="1">
              <a:off x="1633003" y="2719560"/>
              <a:ext cx="9669633" cy="1"/>
            </a:xfrm>
            <a:prstGeom prst="line">
              <a:avLst/>
            </a:prstGeom>
            <a:noFill/>
            <a:ln w="12700" cap="flat">
              <a:solidFill>
                <a:srgbClr val="5B9BD5"/>
              </a:solidFill>
              <a:prstDash val="dash"/>
              <a:miter lim="8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effectLst>
                    <a:outerShdw sx="100000" sy="100000" kx="0" ky="0" algn="b" rotWithShape="0" blurRad="25400" dist="23998" dir="2700000">
                      <a:srgbClr val="000000">
                        <a:alpha val="31034"/>
                      </a:srgbClr>
                    </a:outerShdw>
                  </a:effectLst>
                </a:defRPr>
              </a:pPr>
            </a:p>
          </p:txBody>
        </p:sp>
        <p:sp>
          <p:nvSpPr>
            <p:cNvPr id="198" name="文本框 47"/>
            <p:cNvSpPr txBox="1"/>
            <p:nvPr/>
          </p:nvSpPr>
          <p:spPr>
            <a:xfrm>
              <a:off x="13881239" y="1151493"/>
              <a:ext cx="2661825" cy="153652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0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pPr/>
              <a:r>
                <a:t>个人投资者</a:t>
              </a:r>
            </a:p>
          </p:txBody>
        </p:sp>
        <p:sp>
          <p:nvSpPr>
            <p:cNvPr id="199" name="直接箭头连接符 49"/>
            <p:cNvSpPr/>
            <p:nvPr/>
          </p:nvSpPr>
          <p:spPr>
            <a:xfrm>
              <a:off x="12012945" y="1919755"/>
              <a:ext cx="1868296" cy="290157"/>
            </a:xfrm>
            <a:prstGeom prst="line">
              <a:avLst/>
            </a:prstGeom>
            <a:noFill/>
            <a:ln w="12700" cap="flat">
              <a:solidFill>
                <a:srgbClr val="5B9BD5"/>
              </a:solidFill>
              <a:prstDash val="solid"/>
              <a:miter lim="8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effectLst>
                    <a:outerShdw sx="100000" sy="100000" kx="0" ky="0" algn="b" rotWithShape="0" blurRad="25400" dist="23998" dir="2700000">
                      <a:srgbClr val="000000">
                        <a:alpha val="31034"/>
                      </a:srgbClr>
                    </a:outerShdw>
                  </a:effectLst>
                </a:defRPr>
              </a:pPr>
            </a:p>
          </p:txBody>
        </p:sp>
        <p:sp>
          <p:nvSpPr>
            <p:cNvPr id="200" name="文本框 50"/>
            <p:cNvSpPr txBox="1"/>
            <p:nvPr/>
          </p:nvSpPr>
          <p:spPr>
            <a:xfrm>
              <a:off x="13524886" y="6269661"/>
              <a:ext cx="2442991" cy="8081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0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pPr/>
              <a:r>
                <a:t>工薪阶层</a:t>
              </a:r>
            </a:p>
          </p:txBody>
        </p:sp>
        <p:sp>
          <p:nvSpPr>
            <p:cNvPr id="201" name="直接箭头连接符 52"/>
            <p:cNvSpPr/>
            <p:nvPr/>
          </p:nvSpPr>
          <p:spPr>
            <a:xfrm flipV="1">
              <a:off x="11555956" y="6963904"/>
              <a:ext cx="1968929" cy="290157"/>
            </a:xfrm>
            <a:prstGeom prst="line">
              <a:avLst/>
            </a:prstGeom>
            <a:noFill/>
            <a:ln w="12700" cap="flat">
              <a:solidFill>
                <a:srgbClr val="5B9BD5"/>
              </a:solidFill>
              <a:prstDash val="solid"/>
              <a:miter lim="8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effectLst>
                    <a:outerShdw sx="100000" sy="100000" kx="0" ky="0" algn="b" rotWithShape="0" blurRad="25400" dist="23998" dir="2700000">
                      <a:srgbClr val="000000">
                        <a:alpha val="31034"/>
                      </a:srgbClr>
                    </a:outerShdw>
                  </a:effectLst>
                </a:defRPr>
              </a:pPr>
            </a:p>
          </p:txBody>
        </p:sp>
        <p:sp>
          <p:nvSpPr>
            <p:cNvPr id="202" name="文本框 53"/>
            <p:cNvSpPr txBox="1"/>
            <p:nvPr/>
          </p:nvSpPr>
          <p:spPr>
            <a:xfrm>
              <a:off x="2367763" y="7806375"/>
              <a:ext cx="2056100" cy="153652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000">
                  <a:solidFill>
                    <a:srgbClr val="5B9BD5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pPr/>
              <a:r>
                <a:t>工资收入</a:t>
              </a:r>
            </a:p>
          </p:txBody>
        </p:sp>
        <p:sp>
          <p:nvSpPr>
            <p:cNvPr id="203" name="文本框 54"/>
            <p:cNvSpPr txBox="1"/>
            <p:nvPr/>
          </p:nvSpPr>
          <p:spPr>
            <a:xfrm>
              <a:off x="3698294" y="6752804"/>
              <a:ext cx="2632794" cy="7483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000">
                  <a:solidFill>
                    <a:srgbClr val="FF0000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pPr/>
              <a:r>
                <a:t>证券投资</a:t>
              </a:r>
            </a:p>
          </p:txBody>
        </p:sp>
        <p:sp>
          <p:nvSpPr>
            <p:cNvPr id="204" name="文本框 55"/>
            <p:cNvSpPr txBox="1"/>
            <p:nvPr/>
          </p:nvSpPr>
          <p:spPr>
            <a:xfrm>
              <a:off x="5561443" y="4497643"/>
              <a:ext cx="3645339" cy="8580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000">
                  <a:solidFill>
                    <a:srgbClr val="FF0000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pPr/>
              <a:r>
                <a:t>房地产投资</a:t>
              </a:r>
            </a:p>
          </p:txBody>
        </p:sp>
        <p:sp>
          <p:nvSpPr>
            <p:cNvPr id="205" name="文本框 56"/>
            <p:cNvSpPr txBox="1"/>
            <p:nvPr/>
          </p:nvSpPr>
          <p:spPr>
            <a:xfrm>
              <a:off x="8807569" y="0"/>
              <a:ext cx="4254299" cy="9777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000">
                  <a:solidFill>
                    <a:srgbClr val="FF0000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pPr/>
              <a:r>
                <a:t>天使投资</a:t>
              </a:r>
            </a:p>
          </p:txBody>
        </p:sp>
      </p:grpSp>
      <p:sp>
        <p:nvSpPr>
          <p:cNvPr id="207" name="个人投资者成长路径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个人投资者成长路径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证券投资实践策略——学术分析"/>
          <p:cNvSpPr txBox="1"/>
          <p:nvPr>
            <p:ph type="title"/>
          </p:nvPr>
        </p:nvSpPr>
        <p:spPr>
          <a:xfrm>
            <a:off x="762393" y="65623"/>
            <a:ext cx="20815301" cy="2984501"/>
          </a:xfrm>
          <a:prstGeom prst="rect">
            <a:avLst/>
          </a:prstGeom>
        </p:spPr>
        <p:txBody>
          <a:bodyPr/>
          <a:lstStyle>
            <a:lvl1pPr>
              <a:defRPr sz="7500"/>
            </a:lvl1pPr>
          </a:lstStyle>
          <a:p>
            <a:pPr/>
            <a:r>
              <a:t>证券投资实践策略——学术分析</a:t>
            </a:r>
          </a:p>
        </p:txBody>
      </p:sp>
      <p:pic>
        <p:nvPicPr>
          <p:cNvPr id="210" name="图片 3" descr="图片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514981" y="9924736"/>
            <a:ext cx="5428283" cy="3552759"/>
          </a:xfrm>
          <a:prstGeom prst="rect">
            <a:avLst/>
          </a:prstGeom>
          <a:ln w="12700">
            <a:miter lim="400000"/>
          </a:ln>
        </p:spPr>
      </p:pic>
      <p:pic>
        <p:nvPicPr>
          <p:cNvPr id="211" name="图片 4" descr="图片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0444" y="5905024"/>
            <a:ext cx="6417357" cy="3594066"/>
          </a:xfrm>
          <a:prstGeom prst="rect">
            <a:avLst/>
          </a:prstGeom>
          <a:ln w="12700">
            <a:miter lim="400000"/>
          </a:ln>
        </p:spPr>
      </p:pic>
      <p:pic>
        <p:nvPicPr>
          <p:cNvPr id="212" name="图片 7" descr="图片 7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9554905" y="6324768"/>
            <a:ext cx="4448176" cy="4562476"/>
          </a:xfrm>
          <a:prstGeom prst="rect">
            <a:avLst/>
          </a:prstGeom>
          <a:ln w="12700">
            <a:miter lim="400000"/>
          </a:ln>
        </p:spPr>
      </p:pic>
      <p:pic>
        <p:nvPicPr>
          <p:cNvPr id="213" name="图片 10" descr="图片 10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470477" y="4761765"/>
            <a:ext cx="5428283" cy="3499705"/>
          </a:xfrm>
          <a:prstGeom prst="rect">
            <a:avLst/>
          </a:prstGeom>
          <a:ln w="12700">
            <a:miter lim="400000"/>
          </a:ln>
        </p:spPr>
      </p:pic>
      <p:pic>
        <p:nvPicPr>
          <p:cNvPr id="214" name="图片 11" descr="图片 11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7883176" y="9924736"/>
            <a:ext cx="5631807" cy="3499705"/>
          </a:xfrm>
          <a:prstGeom prst="rect">
            <a:avLst/>
          </a:prstGeom>
          <a:ln w="12700">
            <a:miter lim="400000"/>
          </a:ln>
        </p:spPr>
      </p:pic>
      <p:sp>
        <p:nvSpPr>
          <p:cNvPr id="215" name="文本框 8"/>
          <p:cNvSpPr txBox="1"/>
          <p:nvPr/>
        </p:nvSpPr>
        <p:spPr>
          <a:xfrm>
            <a:off x="10488056" y="3927340"/>
            <a:ext cx="5285340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4000"/>
            </a:pPr>
            <a:r>
              <a:t>500</a:t>
            </a:r>
            <a:r>
              <a:t>篇学位论文</a:t>
            </a:r>
            <a:r>
              <a:t>Tag</a:t>
            </a:r>
            <a:r>
              <a:t>云</a:t>
            </a:r>
          </a:p>
        </p:txBody>
      </p:sp>
      <p:sp>
        <p:nvSpPr>
          <p:cNvPr id="216" name="文本框 13"/>
          <p:cNvSpPr txBox="1"/>
          <p:nvPr/>
        </p:nvSpPr>
        <p:spPr>
          <a:xfrm>
            <a:off x="7070391" y="9260310"/>
            <a:ext cx="4701077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200"/>
            </a:pPr>
            <a:r>
              <a:t>博士学位论文</a:t>
            </a:r>
            <a:r>
              <a:t>Tag</a:t>
            </a:r>
            <a:r>
              <a:t>云</a:t>
            </a:r>
          </a:p>
        </p:txBody>
      </p:sp>
      <p:sp>
        <p:nvSpPr>
          <p:cNvPr id="217" name="文本框 14"/>
          <p:cNvSpPr txBox="1"/>
          <p:nvPr/>
        </p:nvSpPr>
        <p:spPr>
          <a:xfrm>
            <a:off x="14853829" y="9286933"/>
            <a:ext cx="4701077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800"/>
            </a:pPr>
            <a:r>
              <a:t>硕士学位论文</a:t>
            </a:r>
            <a:r>
              <a:t>Tag</a:t>
            </a:r>
            <a:r>
              <a:t>云</a:t>
            </a:r>
          </a:p>
        </p:txBody>
      </p:sp>
      <p:sp>
        <p:nvSpPr>
          <p:cNvPr id="218" name="箭头: 下 16"/>
          <p:cNvSpPr/>
          <p:nvPr/>
        </p:nvSpPr>
        <p:spPr>
          <a:xfrm rot="19800000">
            <a:off x="14319119" y="8338746"/>
            <a:ext cx="768880" cy="17159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6761"/>
                </a:moveTo>
                <a:lnTo>
                  <a:pt x="5400" y="16761"/>
                </a:lnTo>
                <a:lnTo>
                  <a:pt x="5400" y="0"/>
                </a:lnTo>
                <a:lnTo>
                  <a:pt x="16200" y="0"/>
                </a:lnTo>
                <a:lnTo>
                  <a:pt x="16200" y="16761"/>
                </a:lnTo>
                <a:lnTo>
                  <a:pt x="21600" y="16761"/>
                </a:lnTo>
                <a:lnTo>
                  <a:pt x="10800" y="21600"/>
                </a:lnTo>
                <a:close/>
              </a:path>
            </a:pathLst>
          </a:custGeom>
          <a:solidFill>
            <a:srgbClr val="C0E1FF"/>
          </a:solidFill>
          <a:ln w="12700">
            <a:miter lim="400000"/>
          </a:ln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3998" dir="2700000">
                    <a:srgbClr val="000000">
                      <a:alpha val="31033"/>
                    </a:srgbClr>
                  </a:outerShdw>
                </a:effectLst>
              </a:defRPr>
            </a:pPr>
          </a:p>
        </p:txBody>
      </p:sp>
      <p:sp>
        <p:nvSpPr>
          <p:cNvPr id="219" name="箭头: 右 15"/>
          <p:cNvSpPr/>
          <p:nvPr/>
        </p:nvSpPr>
        <p:spPr>
          <a:xfrm>
            <a:off x="16021170" y="7306403"/>
            <a:ext cx="3533735" cy="931987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C0E1FF"/>
          </a:solidFill>
          <a:ln w="12700">
            <a:miter lim="400000"/>
          </a:ln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3998" dir="2700000">
                    <a:srgbClr val="000000">
                      <a:alpha val="31033"/>
                    </a:srgbClr>
                  </a:outerShdw>
                </a:effectLst>
              </a:defRPr>
            </a:pPr>
          </a:p>
        </p:txBody>
      </p:sp>
      <p:sp>
        <p:nvSpPr>
          <p:cNvPr id="220" name="文本框 19"/>
          <p:cNvSpPr txBox="1"/>
          <p:nvPr/>
        </p:nvSpPr>
        <p:spPr>
          <a:xfrm>
            <a:off x="19985361" y="10848211"/>
            <a:ext cx="3587263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200"/>
            </a:lvl1pPr>
          </a:lstStyle>
          <a:p>
            <a:pPr/>
            <a:r>
              <a:t>学者关系图谱</a:t>
            </a:r>
          </a:p>
        </p:txBody>
      </p:sp>
      <p:sp>
        <p:nvSpPr>
          <p:cNvPr id="221" name="文本框 23"/>
          <p:cNvSpPr txBox="1"/>
          <p:nvPr/>
        </p:nvSpPr>
        <p:spPr>
          <a:xfrm>
            <a:off x="926532" y="5162313"/>
            <a:ext cx="4755362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600"/>
            </a:lvl1pPr>
          </a:lstStyle>
          <a:p>
            <a:pPr/>
            <a:r>
              <a:t>论文分布情况</a:t>
            </a:r>
          </a:p>
        </p:txBody>
      </p:sp>
      <p:sp>
        <p:nvSpPr>
          <p:cNvPr id="222" name="矩形 21"/>
          <p:cNvSpPr/>
          <p:nvPr/>
        </p:nvSpPr>
        <p:spPr>
          <a:xfrm>
            <a:off x="10488056" y="5916359"/>
            <a:ext cx="1363975" cy="541722"/>
          </a:xfrm>
          <a:prstGeom prst="rect">
            <a:avLst/>
          </a:prstGeom>
          <a:ln w="12700">
            <a:solidFill>
              <a:srgbClr val="FF0000"/>
            </a:solidFill>
            <a:miter lim="400000"/>
          </a:ln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3998" dir="2700000">
                    <a:srgbClr val="000000">
                      <a:alpha val="31033"/>
                    </a:srgbClr>
                  </a:outerShdw>
                </a:effectLst>
              </a:defRPr>
            </a:pPr>
          </a:p>
        </p:txBody>
      </p:sp>
      <p:pic>
        <p:nvPicPr>
          <p:cNvPr id="223" name="图片 22" descr="图片 22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284561" y="10639636"/>
            <a:ext cx="6289120" cy="2414267"/>
          </a:xfrm>
          <a:prstGeom prst="rect">
            <a:avLst/>
          </a:prstGeom>
          <a:ln w="12700">
            <a:miter lim="400000"/>
          </a:ln>
        </p:spPr>
      </p:pic>
      <p:pic>
        <p:nvPicPr>
          <p:cNvPr id="224" name="图片 24" descr="图片 24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224345" y="2526072"/>
            <a:ext cx="6448625" cy="2699005"/>
          </a:xfrm>
          <a:prstGeom prst="rect">
            <a:avLst/>
          </a:prstGeom>
          <a:ln w="12700">
            <a:miter lim="400000"/>
          </a:ln>
        </p:spPr>
      </p:pic>
      <p:sp>
        <p:nvSpPr>
          <p:cNvPr id="225" name="文本框 27"/>
          <p:cNvSpPr txBox="1"/>
          <p:nvPr/>
        </p:nvSpPr>
        <p:spPr>
          <a:xfrm>
            <a:off x="951518" y="9419832"/>
            <a:ext cx="4755361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600"/>
            </a:lvl1pPr>
          </a:lstStyle>
          <a:p>
            <a:pPr/>
            <a:r>
              <a:t>投资组合理论原理</a:t>
            </a:r>
          </a:p>
        </p:txBody>
      </p:sp>
      <p:sp>
        <p:nvSpPr>
          <p:cNvPr id="226" name="文本框 28"/>
          <p:cNvSpPr txBox="1"/>
          <p:nvPr/>
        </p:nvSpPr>
        <p:spPr>
          <a:xfrm>
            <a:off x="926532" y="12998778"/>
            <a:ext cx="4755362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600"/>
            </a:lvl1pPr>
          </a:lstStyle>
          <a:p>
            <a:pPr/>
            <a:r>
              <a:t>论文被引情况</a:t>
            </a:r>
          </a:p>
        </p:txBody>
      </p:sp>
      <p:sp>
        <p:nvSpPr>
          <p:cNvPr id="227" name="箭头: 下 29"/>
          <p:cNvSpPr/>
          <p:nvPr/>
        </p:nvSpPr>
        <p:spPr>
          <a:xfrm rot="1800000">
            <a:off x="11387028" y="8305213"/>
            <a:ext cx="768880" cy="17159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6761"/>
                </a:moveTo>
                <a:lnTo>
                  <a:pt x="5400" y="16761"/>
                </a:lnTo>
                <a:lnTo>
                  <a:pt x="5400" y="0"/>
                </a:lnTo>
                <a:lnTo>
                  <a:pt x="16200" y="0"/>
                </a:lnTo>
                <a:lnTo>
                  <a:pt x="16200" y="16761"/>
                </a:lnTo>
                <a:lnTo>
                  <a:pt x="21600" y="16761"/>
                </a:lnTo>
                <a:lnTo>
                  <a:pt x="10800" y="21600"/>
                </a:lnTo>
                <a:close/>
              </a:path>
            </a:pathLst>
          </a:custGeom>
          <a:solidFill>
            <a:srgbClr val="C0E1FF"/>
          </a:solidFill>
          <a:ln w="12700">
            <a:miter lim="400000"/>
          </a:ln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3998" dir="2700000">
                    <a:srgbClr val="000000">
                      <a:alpha val="31033"/>
                    </a:srgbClr>
                  </a:outerShdw>
                </a:effectLst>
              </a:defRPr>
            </a:pPr>
          </a:p>
        </p:txBody>
      </p:sp>
      <p:pic>
        <p:nvPicPr>
          <p:cNvPr id="228" name="图片 25" descr="图片 25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8227732" y="1022259"/>
            <a:ext cx="5775348" cy="4167343"/>
          </a:xfrm>
          <a:prstGeom prst="rect">
            <a:avLst/>
          </a:prstGeom>
          <a:ln w="12700">
            <a:miter lim="400000"/>
          </a:ln>
        </p:spPr>
      </p:pic>
      <p:sp>
        <p:nvSpPr>
          <p:cNvPr id="229" name="右大括号 26"/>
          <p:cNvSpPr/>
          <p:nvPr/>
        </p:nvSpPr>
        <p:spPr>
          <a:xfrm>
            <a:off x="6795382" y="2608250"/>
            <a:ext cx="500587" cy="101876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cubicBezTo>
                  <a:pt x="5965" y="0"/>
                  <a:pt x="10800" y="40"/>
                  <a:pt x="10800" y="88"/>
                </a:cubicBezTo>
                <a:lnTo>
                  <a:pt x="10800" y="10712"/>
                </a:lnTo>
                <a:cubicBezTo>
                  <a:pt x="10800" y="10760"/>
                  <a:pt x="15635" y="10800"/>
                  <a:pt x="21600" y="10800"/>
                </a:cubicBezTo>
                <a:cubicBezTo>
                  <a:pt x="15635" y="10800"/>
                  <a:pt x="10800" y="10840"/>
                  <a:pt x="10800" y="10888"/>
                </a:cubicBezTo>
                <a:lnTo>
                  <a:pt x="10800" y="21512"/>
                </a:lnTo>
                <a:cubicBezTo>
                  <a:pt x="10800" y="21560"/>
                  <a:pt x="5965" y="21600"/>
                  <a:pt x="0" y="21600"/>
                </a:cubicBezTo>
              </a:path>
            </a:pathLst>
          </a:custGeom>
          <a:ln w="76200">
            <a:solidFill>
              <a:srgbClr val="FFFFFF"/>
            </a:solidFill>
            <a:miter lim="400000"/>
          </a:ln>
        </p:spPr>
        <p:txBody>
          <a:bodyPr lIns="50800" tIns="50800" rIns="50800" bIns="50800"/>
          <a:lstStyle/>
          <a:p>
            <a:pPr algn="l" defTabSz="914400">
              <a:defRPr sz="1800">
                <a:solidFill>
                  <a:srgbClr val="000000"/>
                </a:solidFill>
              </a:defRPr>
            </a:pPr>
          </a:p>
        </p:txBody>
      </p:sp>
      <p:sp>
        <p:nvSpPr>
          <p:cNvPr id="230" name="矩形 32"/>
          <p:cNvSpPr/>
          <p:nvPr/>
        </p:nvSpPr>
        <p:spPr>
          <a:xfrm>
            <a:off x="12038166" y="5416224"/>
            <a:ext cx="1363975" cy="541722"/>
          </a:xfrm>
          <a:prstGeom prst="rect">
            <a:avLst/>
          </a:prstGeom>
          <a:ln w="12700">
            <a:solidFill>
              <a:srgbClr val="FF0000"/>
            </a:solidFill>
            <a:miter lim="400000"/>
          </a:ln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3998" dir="2700000">
                    <a:srgbClr val="000000">
                      <a:alpha val="31033"/>
                    </a:srgbClr>
                  </a:outerShdw>
                </a:effectLst>
              </a:defRPr>
            </a:pPr>
          </a:p>
        </p:txBody>
      </p:sp>
      <p:sp>
        <p:nvSpPr>
          <p:cNvPr id="231" name="直接箭头连接符 31"/>
          <p:cNvSpPr/>
          <p:nvPr/>
        </p:nvSpPr>
        <p:spPr>
          <a:xfrm flipH="1">
            <a:off x="7491045" y="6187220"/>
            <a:ext cx="2997012" cy="1374166"/>
          </a:xfrm>
          <a:prstGeom prst="line">
            <a:avLst/>
          </a:prstGeom>
          <a:ln w="76200">
            <a:solidFill>
              <a:srgbClr val="FF0000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32" name="直接箭头连接符 34"/>
          <p:cNvSpPr/>
          <p:nvPr/>
        </p:nvSpPr>
        <p:spPr>
          <a:xfrm flipV="1">
            <a:off x="13402142" y="3098499"/>
            <a:ext cx="4825593" cy="2432115"/>
          </a:xfrm>
          <a:prstGeom prst="line">
            <a:avLst/>
          </a:prstGeom>
          <a:ln w="76200">
            <a:solidFill>
              <a:srgbClr val="FF0000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33" name="矩形 35"/>
          <p:cNvSpPr/>
          <p:nvPr/>
        </p:nvSpPr>
        <p:spPr>
          <a:xfrm>
            <a:off x="18333243" y="2608251"/>
            <a:ext cx="1258464" cy="2432115"/>
          </a:xfrm>
          <a:prstGeom prst="rect">
            <a:avLst/>
          </a:prstGeom>
          <a:ln w="28575">
            <a:solidFill>
              <a:srgbClr val="FF0000"/>
            </a:solidFill>
            <a:miter lim="400000"/>
          </a:ln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3998" dir="2700000">
                    <a:srgbClr val="000000">
                      <a:alpha val="31033"/>
                    </a:srgbClr>
                  </a:outerShdw>
                </a:effectLst>
              </a:defRPr>
            </a:pPr>
          </a:p>
        </p:txBody>
      </p:sp>
      <p:sp>
        <p:nvSpPr>
          <p:cNvPr id="234" name="文本框 39"/>
          <p:cNvSpPr txBox="1"/>
          <p:nvPr/>
        </p:nvSpPr>
        <p:spPr>
          <a:xfrm>
            <a:off x="18541936" y="5123457"/>
            <a:ext cx="5285340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000"/>
            </a:lvl1pPr>
          </a:lstStyle>
          <a:p>
            <a:pPr/>
            <a:r>
              <a:t>证券投资模式</a:t>
            </a:r>
          </a:p>
        </p:txBody>
      </p:sp>
      <p:sp>
        <p:nvSpPr>
          <p:cNvPr id="235" name="矩形 40"/>
          <p:cNvSpPr/>
          <p:nvPr/>
        </p:nvSpPr>
        <p:spPr>
          <a:xfrm>
            <a:off x="8024261" y="12254141"/>
            <a:ext cx="1363975" cy="541722"/>
          </a:xfrm>
          <a:prstGeom prst="rect">
            <a:avLst/>
          </a:prstGeom>
          <a:ln w="28575">
            <a:solidFill>
              <a:srgbClr val="FF0000"/>
            </a:solidFill>
            <a:miter lim="400000"/>
          </a:ln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3998" dir="2700000">
                    <a:srgbClr val="000000">
                      <a:alpha val="31033"/>
                    </a:srgbClr>
                  </a:outerShdw>
                </a:effectLst>
              </a:defRPr>
            </a:pPr>
          </a:p>
        </p:txBody>
      </p:sp>
      <p:sp>
        <p:nvSpPr>
          <p:cNvPr id="236" name="矩形 41"/>
          <p:cNvSpPr/>
          <p:nvPr/>
        </p:nvSpPr>
        <p:spPr>
          <a:xfrm>
            <a:off x="16264179" y="11947369"/>
            <a:ext cx="1549036" cy="541722"/>
          </a:xfrm>
          <a:prstGeom prst="rect">
            <a:avLst/>
          </a:prstGeom>
          <a:ln w="28575">
            <a:solidFill>
              <a:srgbClr val="FF0000"/>
            </a:solidFill>
            <a:miter lim="400000"/>
          </a:ln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3998" dir="2700000">
                    <a:srgbClr val="000000">
                      <a:alpha val="31033"/>
                    </a:srgbClr>
                  </a:outerShdw>
                </a:effectLst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标题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证券投资实践——择时</a:t>
            </a:r>
          </a:p>
        </p:txBody>
      </p:sp>
      <p:sp>
        <p:nvSpPr>
          <p:cNvPr id="239" name="内容占位符 2"/>
          <p:cNvSpPr txBox="1"/>
          <p:nvPr>
            <p:ph type="body" sz="half" idx="1"/>
          </p:nvPr>
        </p:nvSpPr>
        <p:spPr>
          <a:xfrm>
            <a:off x="13645976" y="2950790"/>
            <a:ext cx="8961644" cy="9287447"/>
          </a:xfrm>
          <a:prstGeom prst="rect">
            <a:avLst/>
          </a:prstGeom>
        </p:spPr>
        <p:txBody>
          <a:bodyPr/>
          <a:lstStyle/>
          <a:p>
            <a:pPr marL="609599" indent="-609599">
              <a:defRPr sz="8000"/>
            </a:pPr>
            <a:r>
              <a:t>周期</a:t>
            </a:r>
          </a:p>
          <a:p>
            <a:pPr marL="609599" indent="-609599">
              <a:defRPr sz="8000"/>
            </a:pPr>
            <a:r>
              <a:t>价值</a:t>
            </a:r>
          </a:p>
          <a:p>
            <a:pPr marL="609599" indent="-609599">
              <a:defRPr sz="8000"/>
            </a:pPr>
            <a:r>
              <a:t>长期</a:t>
            </a:r>
          </a:p>
        </p:txBody>
      </p:sp>
      <p:pic>
        <p:nvPicPr>
          <p:cNvPr id="24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77769" y="3328353"/>
            <a:ext cx="7541530" cy="1008051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61644" y="165382"/>
            <a:ext cx="20260712" cy="133852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05354" y="664645"/>
            <a:ext cx="21034078" cy="123286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标题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rPr sz="8000">
                <a:solidFill>
                  <a:srgbClr val="FF2600"/>
                </a:solidFill>
              </a:rPr>
              <a:t>反常识</a:t>
            </a:r>
            <a:r>
              <a:t> </a:t>
            </a:r>
            <a:r>
              <a:rPr sz="4000"/>
              <a:t>投资是一项长期工作，交易周期越长越容易盈利，越短则越容易亏损。</a:t>
            </a:r>
          </a:p>
        </p:txBody>
      </p:sp>
      <p:sp>
        <p:nvSpPr>
          <p:cNvPr id="247" name="TODO：这里可以举几个股票的例子，把K线图放上去"/>
          <p:cNvSpPr txBox="1"/>
          <p:nvPr/>
        </p:nvSpPr>
        <p:spPr>
          <a:xfrm>
            <a:off x="4374819" y="6343649"/>
            <a:ext cx="15634362" cy="1028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TODO：这里可以举几个股票的例子，把K线图放上去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标题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证券投资实践——择股</a:t>
            </a:r>
          </a:p>
        </p:txBody>
      </p:sp>
      <p:sp>
        <p:nvSpPr>
          <p:cNvPr id="250" name="内容占位符 2"/>
          <p:cNvSpPr txBox="1"/>
          <p:nvPr>
            <p:ph type="body" sz="half" idx="1"/>
          </p:nvPr>
        </p:nvSpPr>
        <p:spPr>
          <a:xfrm>
            <a:off x="13950086" y="3006082"/>
            <a:ext cx="8961644" cy="9287448"/>
          </a:xfrm>
          <a:prstGeom prst="rect">
            <a:avLst/>
          </a:prstGeom>
        </p:spPr>
        <p:txBody>
          <a:bodyPr/>
          <a:lstStyle/>
          <a:p>
            <a:pPr marL="609599" indent="-609599">
              <a:defRPr sz="8000"/>
            </a:pPr>
            <a:r>
              <a:t>价值</a:t>
            </a:r>
          </a:p>
          <a:p>
            <a:pPr marL="609599" indent="-609599">
              <a:defRPr sz="8000"/>
            </a:pPr>
            <a:r>
              <a:t>成长</a:t>
            </a:r>
          </a:p>
        </p:txBody>
      </p:sp>
      <p:pic>
        <p:nvPicPr>
          <p:cNvPr id="25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62083" y="3292895"/>
            <a:ext cx="7591877" cy="1010668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标题 1"/>
          <p:cNvSpPr txBox="1"/>
          <p:nvPr>
            <p:ph type="title"/>
          </p:nvPr>
        </p:nvSpPr>
        <p:spPr>
          <a:xfrm>
            <a:off x="1784350" y="-340827"/>
            <a:ext cx="20815300" cy="2984501"/>
          </a:xfrm>
          <a:prstGeom prst="rect">
            <a:avLst/>
          </a:prstGeom>
        </p:spPr>
        <p:txBody>
          <a:bodyPr/>
          <a:lstStyle/>
          <a:p>
            <a:pPr>
              <a:defRPr sz="8000">
                <a:solidFill>
                  <a:srgbClr val="FF2600"/>
                </a:solidFill>
              </a:defRPr>
            </a:pPr>
            <a:r>
              <a:t>套利机会 </a:t>
            </a:r>
            <a:r>
              <a:rPr sz="4000">
                <a:solidFill>
                  <a:srgbClr val="FFFFFF"/>
                </a:solidFill>
              </a:rPr>
              <a:t>寻找市场派发的红包</a:t>
            </a:r>
          </a:p>
        </p:txBody>
      </p:sp>
      <p:pic>
        <p:nvPicPr>
          <p:cNvPr id="254" name="rEGTGbQ60Bk6ZULS!thumbnail.png" descr="rEGTGbQ60Bk6ZULS!thumbnail.png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10870" y="2176363"/>
            <a:ext cx="21162260" cy="11278641"/>
          </a:xfrm>
          <a:prstGeom prst="rect">
            <a:avLst/>
          </a:prstGeom>
          <a:ln w="12700">
            <a:miter lim="400000"/>
          </a:ln>
        </p:spPr>
      </p:pic>
      <p:sp>
        <p:nvSpPr>
          <p:cNvPr id="255" name="Text"/>
          <p:cNvSpPr txBox="1"/>
          <p:nvPr/>
        </p:nvSpPr>
        <p:spPr>
          <a:xfrm>
            <a:off x="4045468" y="2940352"/>
            <a:ext cx="152401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2800"/>
              </a:lnSpc>
              <a:defRPr sz="120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pPr/>
            <a:r>
              <a:t>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标题 1"/>
          <p:cNvSpPr txBox="1"/>
          <p:nvPr>
            <p:ph type="title"/>
          </p:nvPr>
        </p:nvSpPr>
        <p:spPr>
          <a:xfrm>
            <a:off x="1784350" y="73867"/>
            <a:ext cx="20815300" cy="2984501"/>
          </a:xfrm>
          <a:prstGeom prst="rect">
            <a:avLst/>
          </a:prstGeom>
        </p:spPr>
        <p:txBody>
          <a:bodyPr/>
          <a:lstStyle/>
          <a:p>
            <a:pPr>
              <a:defRPr sz="8000">
                <a:solidFill>
                  <a:srgbClr val="FF2600"/>
                </a:solidFill>
              </a:defRPr>
            </a:pPr>
            <a:r>
              <a:t>反常识 </a:t>
            </a:r>
            <a:r>
              <a:rPr sz="4000">
                <a:solidFill>
                  <a:srgbClr val="FFFFFF"/>
                </a:solidFill>
              </a:rPr>
              <a:t>便宜的股票“不便宜”</a:t>
            </a:r>
          </a:p>
        </p:txBody>
      </p:sp>
      <p:sp>
        <p:nvSpPr>
          <p:cNvPr id="258" name="Text"/>
          <p:cNvSpPr txBox="1"/>
          <p:nvPr/>
        </p:nvSpPr>
        <p:spPr>
          <a:xfrm>
            <a:off x="4045468" y="2940352"/>
            <a:ext cx="152401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2800"/>
              </a:lnSpc>
              <a:defRPr sz="120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pPr/>
            <a:r>
              <a:t> </a:t>
            </a:r>
          </a:p>
        </p:txBody>
      </p:sp>
      <p:pic>
        <p:nvPicPr>
          <p:cNvPr id="25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95601" y="4129824"/>
            <a:ext cx="19058873" cy="786935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标题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提纲</a:t>
            </a:r>
          </a:p>
        </p:txBody>
      </p:sp>
      <p:sp>
        <p:nvSpPr>
          <p:cNvPr id="123" name="内容占位符 2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150000"/>
              </a:lnSpc>
              <a:defRPr b="1">
                <a:latin typeface="Helvetica"/>
                <a:ea typeface="Helvetica"/>
                <a:cs typeface="Helvetica"/>
                <a:sym typeface="Helvetica"/>
              </a:defRPr>
            </a:pPr>
            <a:r>
              <a:t>项目背景</a:t>
            </a:r>
          </a:p>
          <a:p>
            <a:pPr>
              <a:lnSpc>
                <a:spcPct val="150000"/>
              </a:lnSpc>
            </a:pPr>
            <a:r>
              <a:t>如何成为个人投资者</a:t>
            </a:r>
          </a:p>
          <a:p>
            <a:pPr>
              <a:lnSpc>
                <a:spcPct val="150000"/>
              </a:lnSpc>
            </a:pPr>
            <a:r>
              <a:t>总结与应用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标题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证券投资实践——资金管理</a:t>
            </a:r>
          </a:p>
        </p:txBody>
      </p:sp>
      <p:sp>
        <p:nvSpPr>
          <p:cNvPr id="262" name="内容占位符 2"/>
          <p:cNvSpPr txBox="1"/>
          <p:nvPr>
            <p:ph type="body" sz="half" idx="1"/>
          </p:nvPr>
        </p:nvSpPr>
        <p:spPr>
          <a:xfrm>
            <a:off x="13950086" y="3006082"/>
            <a:ext cx="8961644" cy="9287448"/>
          </a:xfrm>
          <a:prstGeom prst="rect">
            <a:avLst/>
          </a:prstGeom>
        </p:spPr>
        <p:txBody>
          <a:bodyPr/>
          <a:lstStyle>
            <a:lvl1pPr marL="609599" indent="-609599">
              <a:defRPr sz="8000"/>
            </a:lvl1pPr>
          </a:lstStyle>
          <a:p>
            <a:pPr/>
            <a:r>
              <a:t>仓位控制</a:t>
            </a:r>
          </a:p>
        </p:txBody>
      </p:sp>
      <p:pic>
        <p:nvPicPr>
          <p:cNvPr id="263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17975" t="0" r="23535" b="0"/>
          <a:stretch>
            <a:fillRect/>
          </a:stretch>
        </p:blipFill>
        <p:spPr>
          <a:xfrm>
            <a:off x="2733725" y="3315632"/>
            <a:ext cx="8424565" cy="994757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标题 1"/>
          <p:cNvSpPr txBox="1"/>
          <p:nvPr>
            <p:ph type="title"/>
          </p:nvPr>
        </p:nvSpPr>
        <p:spPr>
          <a:xfrm>
            <a:off x="1784350" y="-309842"/>
            <a:ext cx="20815300" cy="2984501"/>
          </a:xfrm>
          <a:prstGeom prst="rect">
            <a:avLst/>
          </a:prstGeom>
        </p:spPr>
        <p:txBody>
          <a:bodyPr/>
          <a:lstStyle/>
          <a:p>
            <a:pPr>
              <a:defRPr sz="8000">
                <a:solidFill>
                  <a:srgbClr val="FF2600"/>
                </a:solidFill>
              </a:defRPr>
            </a:pPr>
            <a:r>
              <a:t>反常识 </a:t>
            </a:r>
            <a:r>
              <a:rPr sz="4000">
                <a:solidFill>
                  <a:srgbClr val="FFFFFF"/>
                </a:solidFill>
              </a:rPr>
              <a:t>小白们往往越高越买</a:t>
            </a:r>
          </a:p>
        </p:txBody>
      </p:sp>
      <p:sp>
        <p:nvSpPr>
          <p:cNvPr id="266" name="Text"/>
          <p:cNvSpPr txBox="1"/>
          <p:nvPr/>
        </p:nvSpPr>
        <p:spPr>
          <a:xfrm>
            <a:off x="4045468" y="2940352"/>
            <a:ext cx="152401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2800"/>
              </a:lnSpc>
              <a:defRPr sz="120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pPr/>
            <a:r>
              <a:t> </a:t>
            </a:r>
          </a:p>
        </p:txBody>
      </p:sp>
      <p:pic>
        <p:nvPicPr>
          <p:cNvPr id="26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29484" y="2738577"/>
            <a:ext cx="3670301" cy="26543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68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878248" y="2694127"/>
            <a:ext cx="3644901" cy="2743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69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799245" y="2700477"/>
            <a:ext cx="3657601" cy="2730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70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8365668" y="2725877"/>
            <a:ext cx="3632201" cy="2679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71" name="Image" descr="Image"/>
          <p:cNvPicPr>
            <a:picLocks noChangeAspect="0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441801" y="6071364"/>
            <a:ext cx="20815301" cy="7335335"/>
          </a:xfrm>
          <a:prstGeom prst="rect">
            <a:avLst/>
          </a:prstGeom>
          <a:ln w="12700">
            <a:miter lim="400000"/>
          </a:ln>
        </p:spPr>
      </p:pic>
      <p:sp>
        <p:nvSpPr>
          <p:cNvPr id="272" name="2014/4"/>
          <p:cNvSpPr txBox="1"/>
          <p:nvPr/>
        </p:nvSpPr>
        <p:spPr>
          <a:xfrm>
            <a:off x="2624935" y="2127552"/>
            <a:ext cx="1279399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pPr/>
            <a:r>
              <a:t>2014/4</a:t>
            </a:r>
          </a:p>
        </p:txBody>
      </p:sp>
      <p:sp>
        <p:nvSpPr>
          <p:cNvPr id="273" name="2014/10"/>
          <p:cNvSpPr txBox="1"/>
          <p:nvPr/>
        </p:nvSpPr>
        <p:spPr>
          <a:xfrm>
            <a:off x="7955081" y="2127552"/>
            <a:ext cx="149123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pPr/>
            <a:r>
              <a:t>2014/10</a:t>
            </a:r>
          </a:p>
        </p:txBody>
      </p:sp>
      <p:sp>
        <p:nvSpPr>
          <p:cNvPr id="274" name="2015/5"/>
          <p:cNvSpPr txBox="1"/>
          <p:nvPr/>
        </p:nvSpPr>
        <p:spPr>
          <a:xfrm>
            <a:off x="13988346" y="2127552"/>
            <a:ext cx="1279399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pPr/>
            <a:r>
              <a:t>2015/5</a:t>
            </a:r>
          </a:p>
        </p:txBody>
      </p:sp>
      <p:sp>
        <p:nvSpPr>
          <p:cNvPr id="275" name="2015/7"/>
          <p:cNvSpPr txBox="1"/>
          <p:nvPr/>
        </p:nvSpPr>
        <p:spPr>
          <a:xfrm>
            <a:off x="19542069" y="2127552"/>
            <a:ext cx="1279399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pPr/>
            <a:r>
              <a:t>2015/7</a:t>
            </a:r>
          </a:p>
        </p:txBody>
      </p:sp>
      <p:sp>
        <p:nvSpPr>
          <p:cNvPr id="276" name="数据来源：中国结算数据和沪深300走势图"/>
          <p:cNvSpPr txBox="1"/>
          <p:nvPr/>
        </p:nvSpPr>
        <p:spPr>
          <a:xfrm>
            <a:off x="7156094" y="12818836"/>
            <a:ext cx="10071812" cy="850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/>
            </a:lvl1pPr>
          </a:lstStyle>
          <a:p>
            <a:pPr/>
            <a:r>
              <a:t>数据来源：中国结算数据和沪深300走势图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标题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提纲</a:t>
            </a:r>
          </a:p>
        </p:txBody>
      </p:sp>
      <p:sp>
        <p:nvSpPr>
          <p:cNvPr id="279" name="内容占位符 2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150000"/>
              </a:lnSpc>
            </a:pPr>
            <a:r>
              <a:t>项目背景</a:t>
            </a:r>
          </a:p>
          <a:p>
            <a:pPr>
              <a:lnSpc>
                <a:spcPct val="150000"/>
              </a:lnSpc>
            </a:pPr>
            <a:r>
              <a:t>如何成为成功的个人投资者</a:t>
            </a:r>
          </a:p>
          <a:p>
            <a:pPr>
              <a:lnSpc>
                <a:spcPct val="150000"/>
              </a:lnSpc>
              <a:defRPr b="1">
                <a:latin typeface="Helvetica"/>
                <a:ea typeface="Helvetica"/>
                <a:cs typeface="Helvetica"/>
                <a:sym typeface="Helvetica"/>
              </a:defRPr>
            </a:pPr>
            <a:r>
              <a:t>总结与应用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标题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总结</a:t>
            </a:r>
          </a:p>
        </p:txBody>
      </p:sp>
      <p:sp>
        <p:nvSpPr>
          <p:cNvPr id="282" name="内容占位符 2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成为一个成功的投资者，在高阶模型上，需要坚持长期投资的理念，在实践策略上，需要择时、择标的、资金管理。这就是我们的个人投资者项目的最小分析工具箱。下一步，我们将对实践策略的变量进行深入分析，整理出一套更具操作性的分析工具箱。</a:t>
            </a:r>
          </a:p>
          <a:p>
            <a:pPr/>
            <a:r>
              <a:t>知不易、行更难。祝大家早日获得财富自由。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标题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项目背景</a:t>
            </a:r>
          </a:p>
        </p:txBody>
      </p:sp>
      <p:pic>
        <p:nvPicPr>
          <p:cNvPr id="126" name="Image" descr="Image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48637" y="3365284"/>
            <a:ext cx="19486726" cy="98593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标题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提纲</a:t>
            </a:r>
          </a:p>
        </p:txBody>
      </p:sp>
      <p:sp>
        <p:nvSpPr>
          <p:cNvPr id="129" name="内容占位符 2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150000"/>
              </a:lnSpc>
            </a:pPr>
            <a:r>
              <a:t>项目背景</a:t>
            </a:r>
          </a:p>
          <a:p>
            <a:pPr>
              <a:lnSpc>
                <a:spcPct val="150000"/>
              </a:lnSpc>
              <a:defRPr b="1">
                <a:latin typeface="Helvetica"/>
                <a:ea typeface="Helvetica"/>
                <a:cs typeface="Helvetica"/>
                <a:sym typeface="Helvetica"/>
              </a:defRPr>
            </a:pPr>
            <a:r>
              <a:t>如何成为成功的个人投资者</a:t>
            </a:r>
          </a:p>
          <a:p>
            <a:pPr>
              <a:lnSpc>
                <a:spcPct val="150000"/>
              </a:lnSpc>
            </a:pPr>
            <a:r>
              <a:t>总结与应用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标题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如何成为成功的个人投资者</a:t>
            </a:r>
          </a:p>
        </p:txBody>
      </p:sp>
      <p:pic>
        <p:nvPicPr>
          <p:cNvPr id="13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39092" y="3555871"/>
            <a:ext cx="19975405" cy="950851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标题 1"/>
          <p:cNvSpPr txBox="1"/>
          <p:nvPr>
            <p:ph type="title"/>
          </p:nvPr>
        </p:nvSpPr>
        <p:spPr>
          <a:xfrm>
            <a:off x="1784350" y="129159"/>
            <a:ext cx="20815300" cy="2984501"/>
          </a:xfrm>
          <a:prstGeom prst="rect">
            <a:avLst/>
          </a:prstGeom>
        </p:spPr>
        <p:txBody>
          <a:bodyPr/>
          <a:lstStyle/>
          <a:p>
            <a:pPr/>
            <a:r>
              <a:t>长期投资者更容易获得成功</a:t>
            </a:r>
          </a:p>
        </p:txBody>
      </p:sp>
      <p:pic>
        <p:nvPicPr>
          <p:cNvPr id="135" name="Image" descr="Image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62804" y="2893503"/>
            <a:ext cx="19858392" cy="1078433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标题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个人投资者必备的个人素质</a:t>
            </a:r>
          </a:p>
        </p:txBody>
      </p:sp>
      <p:pic>
        <p:nvPicPr>
          <p:cNvPr id="138" name="screencapture-onetonline-org-link-result-11-9199-03-2019-04-14-22_17_27.png" descr="screencapture-onetonline-org-link-result-11-9199-03-2019-04-14-22_17_27.png"/>
          <p:cNvPicPr>
            <a:picLocks noChangeAspect="1"/>
          </p:cNvPicPr>
          <p:nvPr/>
        </p:nvPicPr>
        <p:blipFill>
          <a:blip r:embed="rId2">
            <a:extLst/>
          </a:blip>
          <a:srcRect l="11253" t="9004" r="10339" b="13645"/>
          <a:stretch>
            <a:fillRect/>
          </a:stretch>
        </p:blipFill>
        <p:spPr>
          <a:xfrm>
            <a:off x="541480" y="4168576"/>
            <a:ext cx="5335820" cy="5379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9" name="screencapture-onetonline-org-link-result-13-2051-00-2019-04-14-22_19_27.png" descr="screencapture-onetonline-org-link-result-13-2051-00-2019-04-14-22_19_27.png"/>
          <p:cNvPicPr>
            <a:picLocks noChangeAspect="1"/>
          </p:cNvPicPr>
          <p:nvPr/>
        </p:nvPicPr>
        <p:blipFill>
          <a:blip r:embed="rId3">
            <a:extLst/>
          </a:blip>
          <a:srcRect l="12226" t="8801" r="12226" b="14382"/>
          <a:stretch>
            <a:fillRect/>
          </a:stretch>
        </p:blipFill>
        <p:spPr>
          <a:xfrm>
            <a:off x="6481281" y="4117577"/>
            <a:ext cx="5336077" cy="5480786"/>
          </a:xfrm>
          <a:prstGeom prst="rect">
            <a:avLst/>
          </a:prstGeom>
          <a:ln w="12700">
            <a:miter lim="400000"/>
          </a:ln>
        </p:spPr>
      </p:pic>
      <p:pic>
        <p:nvPicPr>
          <p:cNvPr id="140" name="screencapture-onetonline-org-link-result-13-2099-01-2019-04-14-22_19_40.png" descr="screencapture-onetonline-org-link-result-13-2099-01-2019-04-14-22_19_40.png"/>
          <p:cNvPicPr>
            <a:picLocks noChangeAspect="1"/>
          </p:cNvPicPr>
          <p:nvPr/>
        </p:nvPicPr>
        <p:blipFill>
          <a:blip r:embed="rId4">
            <a:extLst/>
          </a:blip>
          <a:srcRect l="11547" t="8897" r="10818" b="13621"/>
          <a:stretch>
            <a:fillRect/>
          </a:stretch>
        </p:blipFill>
        <p:spPr>
          <a:xfrm>
            <a:off x="12421081" y="4117578"/>
            <a:ext cx="5374323" cy="5480973"/>
          </a:xfrm>
          <a:prstGeom prst="rect">
            <a:avLst/>
          </a:prstGeom>
          <a:ln w="12700">
            <a:miter lim="400000"/>
          </a:ln>
        </p:spPr>
      </p:pic>
      <p:pic>
        <p:nvPicPr>
          <p:cNvPr id="141" name="screencapture-onetonline-org-link-result-13-2052-00-2019-04-14-22_19_54.png" descr="screencapture-onetonline-org-link-result-13-2052-00-2019-04-14-22_19_54.png"/>
          <p:cNvPicPr>
            <a:picLocks noChangeAspect="1"/>
          </p:cNvPicPr>
          <p:nvPr/>
        </p:nvPicPr>
        <p:blipFill>
          <a:blip r:embed="rId5">
            <a:extLst/>
          </a:blip>
          <a:srcRect l="12039" t="9416" r="11149" b="14018"/>
          <a:stretch>
            <a:fillRect/>
          </a:stretch>
        </p:blipFill>
        <p:spPr>
          <a:xfrm>
            <a:off x="18399379" y="4117578"/>
            <a:ext cx="5443059" cy="5480705"/>
          </a:xfrm>
          <a:prstGeom prst="rect">
            <a:avLst/>
          </a:prstGeom>
          <a:ln w="12700">
            <a:miter lim="400000"/>
          </a:ln>
        </p:spPr>
      </p:pic>
      <p:sp>
        <p:nvSpPr>
          <p:cNvPr id="142" name="基金经理"/>
          <p:cNvSpPr txBox="1"/>
          <p:nvPr/>
        </p:nvSpPr>
        <p:spPr>
          <a:xfrm>
            <a:off x="2136322" y="3355218"/>
            <a:ext cx="2146301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4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基金经理</a:t>
            </a:r>
          </a:p>
        </p:txBody>
      </p:sp>
      <p:sp>
        <p:nvSpPr>
          <p:cNvPr id="143" name="财务分析师"/>
          <p:cNvSpPr txBox="1"/>
          <p:nvPr/>
        </p:nvSpPr>
        <p:spPr>
          <a:xfrm>
            <a:off x="7822123" y="3355218"/>
            <a:ext cx="2654301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4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财务分析师</a:t>
            </a:r>
          </a:p>
        </p:txBody>
      </p:sp>
      <p:sp>
        <p:nvSpPr>
          <p:cNvPr id="144" name="金融量化分析师"/>
          <p:cNvSpPr txBox="1"/>
          <p:nvPr/>
        </p:nvSpPr>
        <p:spPr>
          <a:xfrm>
            <a:off x="13273172" y="3355218"/>
            <a:ext cx="3670301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4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金融量化分析师</a:t>
            </a:r>
          </a:p>
        </p:txBody>
      </p:sp>
      <p:sp>
        <p:nvSpPr>
          <p:cNvPr id="145" name="个人理财顾问"/>
          <p:cNvSpPr txBox="1"/>
          <p:nvPr/>
        </p:nvSpPr>
        <p:spPr>
          <a:xfrm>
            <a:off x="19486221" y="3355218"/>
            <a:ext cx="3162301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4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个人理财顾问</a:t>
            </a:r>
          </a:p>
        </p:txBody>
      </p:sp>
      <p:pic>
        <p:nvPicPr>
          <p:cNvPr id="146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514600" y="10160000"/>
            <a:ext cx="6858000" cy="2870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7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2484100" y="10160000"/>
            <a:ext cx="8356600" cy="44831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标题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个人投资者必备的个人素质</a:t>
            </a:r>
          </a:p>
        </p:txBody>
      </p:sp>
      <p:pic>
        <p:nvPicPr>
          <p:cNvPr id="150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34173" t="0" r="0" b="0"/>
          <a:stretch>
            <a:fillRect/>
          </a:stretch>
        </p:blipFill>
        <p:spPr>
          <a:xfrm>
            <a:off x="11283440" y="3587402"/>
            <a:ext cx="10981247" cy="9131204"/>
          </a:xfrm>
          <a:prstGeom prst="rect">
            <a:avLst/>
          </a:prstGeom>
          <a:ln w="12700">
            <a:miter lim="400000"/>
          </a:ln>
        </p:spPr>
      </p:pic>
      <p:sp>
        <p:nvSpPr>
          <p:cNvPr id="151" name="求知若渴…"/>
          <p:cNvSpPr txBox="1"/>
          <p:nvPr/>
        </p:nvSpPr>
        <p:spPr>
          <a:xfrm>
            <a:off x="2302109" y="3907107"/>
            <a:ext cx="6007101" cy="7670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01600" tIns="101600" rIns="101600" bIns="101600" anchor="ctr">
            <a:spAutoFit/>
          </a:bodyPr>
          <a:lstStyle/>
          <a:p>
            <a:pPr marL="1219200" indent="-1219200" algn="l" defTabSz="1651000">
              <a:lnSpc>
                <a:spcPct val="200000"/>
              </a:lnSpc>
              <a:buSzPct val="75000"/>
              <a:buChar char="*"/>
              <a:defRPr b="1" sz="6000">
                <a:latin typeface="Helvetica"/>
                <a:ea typeface="Helvetica"/>
                <a:cs typeface="Helvetica"/>
                <a:sym typeface="Helvetica"/>
              </a:defRPr>
            </a:pPr>
            <a:r>
              <a:t>求知若渴</a:t>
            </a:r>
          </a:p>
          <a:p>
            <a:pPr marL="1219200" indent="-1219200" algn="l" defTabSz="1651000">
              <a:lnSpc>
                <a:spcPct val="200000"/>
              </a:lnSpc>
              <a:buSzPct val="75000"/>
              <a:buChar char="*"/>
              <a:defRPr b="1" sz="6000">
                <a:latin typeface="Helvetica"/>
                <a:ea typeface="Helvetica"/>
                <a:cs typeface="Helvetica"/>
                <a:sym typeface="Helvetica"/>
              </a:defRPr>
            </a:pPr>
            <a:r>
              <a:t>谋定而后动</a:t>
            </a:r>
          </a:p>
          <a:p>
            <a:pPr marL="1219200" indent="-1219200" algn="l" defTabSz="1651000">
              <a:lnSpc>
                <a:spcPct val="200000"/>
              </a:lnSpc>
              <a:buSzPct val="75000"/>
              <a:buChar char="*"/>
              <a:defRPr b="1" sz="6000">
                <a:latin typeface="Helvetica"/>
                <a:ea typeface="Helvetica"/>
                <a:cs typeface="Helvetica"/>
                <a:sym typeface="Helvetica"/>
              </a:defRPr>
            </a:pPr>
            <a:r>
              <a:t>善用趋势</a:t>
            </a:r>
          </a:p>
          <a:p>
            <a:pPr marL="1219200" indent="-1219200" algn="l" defTabSz="1651000">
              <a:lnSpc>
                <a:spcPct val="200000"/>
              </a:lnSpc>
              <a:buSzPct val="75000"/>
              <a:buChar char="*"/>
              <a:defRPr b="1" sz="6000">
                <a:latin typeface="Helvetica"/>
                <a:ea typeface="Helvetica"/>
                <a:cs typeface="Helvetica"/>
                <a:sym typeface="Helvetica"/>
              </a:defRPr>
            </a:pPr>
            <a:r>
              <a:t>擅长驾驭风险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标题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个人投资者应该掌握的知识模型</a:t>
            </a:r>
          </a:p>
        </p:txBody>
      </p:sp>
      <p:pic>
        <p:nvPicPr>
          <p:cNvPr id="154" name="screencapture-onetonline-org-link-result-11-9199-03-2019-04-14-22_49_30.png" descr="screencapture-onetonline-org-link-result-11-9199-03-2019-04-14-22_49_30.png"/>
          <p:cNvPicPr>
            <a:picLocks noChangeAspect="1"/>
          </p:cNvPicPr>
          <p:nvPr/>
        </p:nvPicPr>
        <p:blipFill>
          <a:blip r:embed="rId2">
            <a:extLst/>
          </a:blip>
          <a:srcRect l="12050" t="14758" r="12050" b="17761"/>
          <a:stretch>
            <a:fillRect/>
          </a:stretch>
        </p:blipFill>
        <p:spPr>
          <a:xfrm>
            <a:off x="1540205" y="4528107"/>
            <a:ext cx="5336088" cy="3146782"/>
          </a:xfrm>
          <a:prstGeom prst="rect">
            <a:avLst/>
          </a:prstGeom>
          <a:ln w="12700">
            <a:miter lim="400000"/>
          </a:ln>
        </p:spPr>
      </p:pic>
      <p:pic>
        <p:nvPicPr>
          <p:cNvPr id="155" name="screencapture-onetonline-org-link-result-13-2051-00-2019-04-14-22_49_41.png" descr="screencapture-onetonline-org-link-result-13-2051-00-2019-04-14-22_49_41.png"/>
          <p:cNvPicPr>
            <a:picLocks noChangeAspect="1"/>
          </p:cNvPicPr>
          <p:nvPr/>
        </p:nvPicPr>
        <p:blipFill>
          <a:blip r:embed="rId3">
            <a:extLst/>
          </a:blip>
          <a:srcRect l="12158" t="14403" r="12158" b="17060"/>
          <a:stretch>
            <a:fillRect/>
          </a:stretch>
        </p:blipFill>
        <p:spPr>
          <a:xfrm>
            <a:off x="7687049" y="4528107"/>
            <a:ext cx="5009234" cy="3146997"/>
          </a:xfrm>
          <a:prstGeom prst="rect">
            <a:avLst/>
          </a:prstGeom>
          <a:ln w="12700">
            <a:miter lim="400000"/>
          </a:ln>
        </p:spPr>
      </p:pic>
      <p:pic>
        <p:nvPicPr>
          <p:cNvPr id="156" name="screencapture-onetonline-org-link-result-13-2099-01-2019-04-14-22_49_54.png" descr="screencapture-onetonline-org-link-result-13-2099-01-2019-04-14-22_49_54.png"/>
          <p:cNvPicPr>
            <a:picLocks noChangeAspect="1"/>
          </p:cNvPicPr>
          <p:nvPr/>
        </p:nvPicPr>
        <p:blipFill>
          <a:blip r:embed="rId4">
            <a:extLst/>
          </a:blip>
          <a:srcRect l="12570" t="16313" r="12570" b="19725"/>
          <a:stretch>
            <a:fillRect/>
          </a:stretch>
        </p:blipFill>
        <p:spPr>
          <a:xfrm>
            <a:off x="1620065" y="9317302"/>
            <a:ext cx="5336151" cy="2660807"/>
          </a:xfrm>
          <a:prstGeom prst="rect">
            <a:avLst/>
          </a:prstGeom>
          <a:ln w="12700">
            <a:miter lim="400000"/>
          </a:ln>
        </p:spPr>
      </p:pic>
      <p:pic>
        <p:nvPicPr>
          <p:cNvPr id="157" name="screencapture-onetonline-org-link-result-13-2052-00-2019-04-14-22_50_04.png" descr="screencapture-onetonline-org-link-result-13-2052-00-2019-04-14-22_50_04.png"/>
          <p:cNvPicPr>
            <a:picLocks noChangeAspect="1"/>
          </p:cNvPicPr>
          <p:nvPr/>
        </p:nvPicPr>
        <p:blipFill>
          <a:blip r:embed="rId5">
            <a:extLst/>
          </a:blip>
          <a:srcRect l="12393" t="13041" r="12393" b="15850"/>
          <a:stretch>
            <a:fillRect/>
          </a:stretch>
        </p:blipFill>
        <p:spPr>
          <a:xfrm>
            <a:off x="7766909" y="9281902"/>
            <a:ext cx="5009439" cy="3485383"/>
          </a:xfrm>
          <a:prstGeom prst="rect">
            <a:avLst/>
          </a:prstGeom>
          <a:ln w="12700">
            <a:miter lim="400000"/>
          </a:ln>
        </p:spPr>
      </p:pic>
      <p:sp>
        <p:nvSpPr>
          <p:cNvPr id="158" name="基金经理"/>
          <p:cNvSpPr txBox="1"/>
          <p:nvPr/>
        </p:nvSpPr>
        <p:spPr>
          <a:xfrm>
            <a:off x="3036454" y="3563937"/>
            <a:ext cx="2146301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4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基金经理</a:t>
            </a:r>
          </a:p>
        </p:txBody>
      </p:sp>
      <p:sp>
        <p:nvSpPr>
          <p:cNvPr id="159" name="财务分析师"/>
          <p:cNvSpPr txBox="1"/>
          <p:nvPr/>
        </p:nvSpPr>
        <p:spPr>
          <a:xfrm>
            <a:off x="8722255" y="3563937"/>
            <a:ext cx="2654301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4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财务分析师</a:t>
            </a:r>
          </a:p>
        </p:txBody>
      </p:sp>
      <p:sp>
        <p:nvSpPr>
          <p:cNvPr id="160" name="金融量化分析师"/>
          <p:cNvSpPr txBox="1"/>
          <p:nvPr/>
        </p:nvSpPr>
        <p:spPr>
          <a:xfrm>
            <a:off x="2286104" y="8362118"/>
            <a:ext cx="3670301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4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金融量化分析师</a:t>
            </a:r>
          </a:p>
        </p:txBody>
      </p:sp>
      <p:sp>
        <p:nvSpPr>
          <p:cNvPr id="161" name="个人理财顾问"/>
          <p:cNvSpPr txBox="1"/>
          <p:nvPr/>
        </p:nvSpPr>
        <p:spPr>
          <a:xfrm>
            <a:off x="8499153" y="8362118"/>
            <a:ext cx="3162301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4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个人理财顾问</a:t>
            </a:r>
          </a:p>
        </p:txBody>
      </p:sp>
      <p:pic>
        <p:nvPicPr>
          <p:cNvPr id="162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4770100" y="4400550"/>
            <a:ext cx="7899400" cy="9029700"/>
          </a:xfrm>
          <a:prstGeom prst="rect">
            <a:avLst/>
          </a:prstGeom>
          <a:ln w="12700">
            <a:miter lim="400000"/>
          </a:ln>
        </p:spPr>
      </p:pic>
      <p:sp>
        <p:nvSpPr>
          <p:cNvPr id="163" name="30+本投资大师著作和通识教材"/>
          <p:cNvSpPr txBox="1"/>
          <p:nvPr/>
        </p:nvSpPr>
        <p:spPr>
          <a:xfrm>
            <a:off x="15183792" y="3571875"/>
            <a:ext cx="7072016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4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30+本投资大师著作和通识教材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Gradient">
  <a:themeElements>
    <a:clrScheme name="Gradient">
      <a:dk1>
        <a:srgbClr val="FF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189B1A"/>
      </a:accent2>
      <a:accent3>
        <a:srgbClr val="008C91"/>
      </a:accent3>
      <a:accent4>
        <a:srgbClr val="5747C1"/>
      </a:accent4>
      <a:accent5>
        <a:srgbClr val="971817"/>
      </a:accent5>
      <a:accent6>
        <a:srgbClr val="BC8027"/>
      </a:accent6>
      <a:hlink>
        <a:srgbClr val="0000FF"/>
      </a:hlink>
      <a:folHlink>
        <a:srgbClr val="FF00FF"/>
      </a:folHlink>
    </a:clrScheme>
    <a:fontScheme name="Gradient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Gradie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adFill flip="none" rotWithShape="1">
          <a:gsLst>
            <a:gs pos="0">
              <a:schemeClr val="accent1"/>
            </a:gs>
            <a:gs pos="100000">
              <a:schemeClr val="accent1">
                <a:hueOff val="321133"/>
                <a:satOff val="-12043"/>
                <a:lumOff val="-7113"/>
              </a:schemeClr>
            </a:gs>
          </a:gsLst>
          <a:lin ang="5400000" scaled="0"/>
        </a:gradFill>
        <a:ln w="12700" cap="flat">
          <a:noFill/>
          <a:miter lim="400000"/>
        </a:ln>
        <a:effectLst>
          <a:outerShdw sx="100000" sy="100000" kx="0" ky="0" algn="b" rotWithShape="0" blurRad="76200" dist="0" dir="18900000">
            <a:srgbClr val="000000">
              <a:alpha val="8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25400" dist="23998" dir="2700000">
                <a:srgbClr val="000000">
                  <a:alpha val="31034"/>
                </a:srgbClr>
              </a:outerShdw>
            </a:effectLst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Gradient">
  <a:themeElements>
    <a:clrScheme name="Gradient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189B1A"/>
      </a:accent2>
      <a:accent3>
        <a:srgbClr val="008C91"/>
      </a:accent3>
      <a:accent4>
        <a:srgbClr val="5747C1"/>
      </a:accent4>
      <a:accent5>
        <a:srgbClr val="971817"/>
      </a:accent5>
      <a:accent6>
        <a:srgbClr val="BC8027"/>
      </a:accent6>
      <a:hlink>
        <a:srgbClr val="0000FF"/>
      </a:hlink>
      <a:folHlink>
        <a:srgbClr val="FF00FF"/>
      </a:folHlink>
    </a:clrScheme>
    <a:fontScheme name="Gradient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Gradie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adFill flip="none" rotWithShape="1">
          <a:gsLst>
            <a:gs pos="0">
              <a:schemeClr val="accent1"/>
            </a:gs>
            <a:gs pos="100000">
              <a:schemeClr val="accent1">
                <a:hueOff val="321133"/>
                <a:satOff val="-12043"/>
                <a:lumOff val="-7113"/>
              </a:schemeClr>
            </a:gs>
          </a:gsLst>
          <a:lin ang="5400000" scaled="0"/>
        </a:gradFill>
        <a:ln w="12700" cap="flat">
          <a:noFill/>
          <a:miter lim="400000"/>
        </a:ln>
        <a:effectLst>
          <a:outerShdw sx="100000" sy="100000" kx="0" ky="0" algn="b" rotWithShape="0" blurRad="76200" dist="0" dir="18900000">
            <a:srgbClr val="000000">
              <a:alpha val="8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25400" dist="23998" dir="2700000">
                <a:srgbClr val="000000">
                  <a:alpha val="31034"/>
                </a:srgbClr>
              </a:outerShdw>
            </a:effectLst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